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99"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NAvWpm7pFgoimV74iVnewSM2n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5BBEED-F3BF-61C9-C5C4-263315C9BED4}" v="1" dt="2024-09-30T02:39:10.863"/>
    <p1510:client id="{803F05FA-349C-129E-AFCE-B56910A70043}" v="3826" dt="2024-09-30T13:53:38.802"/>
    <p1510:client id="{94846DE9-6FDB-FD3B-BCD7-4DA34324AB75}" v="2" dt="2024-09-30T02:35:07.281"/>
    <p1510:client id="{CA5FCFB2-8758-A5F4-C760-E9A2E999F5BB}" v="621" dt="2024-09-30T04:32:11.465"/>
  </p1510:revLst>
</p1510:revInfo>
</file>

<file path=ppt/tableStyles.xml><?xml version="1.0" encoding="utf-8"?>
<a:tblStyleLst xmlns:a="http://schemas.openxmlformats.org/drawingml/2006/main" def="{8533100B-E920-4B55-AE0F-60FFF124D94D}">
  <a:tblStyle styleId="{8533100B-E920-4B55-AE0F-60FFF124D94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BE84733-83E5-4A79-8799-88D403A1DB9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513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9157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13"/>
        <p:cNvGrpSpPr/>
        <p:nvPr/>
      </p:nvGrpSpPr>
      <p:grpSpPr>
        <a:xfrm>
          <a:off x="0" y="0"/>
          <a:ext cx="0" cy="0"/>
          <a:chOff x="0" y="0"/>
          <a:chExt cx="0" cy="0"/>
        </a:xfrm>
      </p:grpSpPr>
      <p:pic>
        <p:nvPicPr>
          <p:cNvPr id="14" name="Google Shape;14;p34"/>
          <p:cNvPicPr preferRelativeResize="0"/>
          <p:nvPr/>
        </p:nvPicPr>
        <p:blipFill rotWithShape="1">
          <a:blip r:embed="rId2">
            <a:alphaModFix/>
          </a:blip>
          <a:srcRect/>
          <a:stretch/>
        </p:blipFill>
        <p:spPr>
          <a:xfrm>
            <a:off x="2466" y="694"/>
            <a:ext cx="12189534" cy="6856612"/>
          </a:xfrm>
          <a:prstGeom prst="rect">
            <a:avLst/>
          </a:prstGeom>
          <a:noFill/>
          <a:ln>
            <a:noFill/>
          </a:ln>
        </p:spPr>
      </p:pic>
      <p:sp>
        <p:nvSpPr>
          <p:cNvPr id="15" name="Google Shape;15;p34"/>
          <p:cNvSpPr txBox="1">
            <a:spLocks noGrp="1"/>
          </p:cNvSpPr>
          <p:nvPr>
            <p:ph type="body" idx="1"/>
          </p:nvPr>
        </p:nvSpPr>
        <p:spPr>
          <a:xfrm>
            <a:off x="1" y="2163545"/>
            <a:ext cx="12189530" cy="16144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6000"/>
              <a:buNone/>
              <a:defRPr sz="6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34"/>
          <p:cNvSpPr txBox="1">
            <a:spLocks noGrp="1"/>
          </p:cNvSpPr>
          <p:nvPr>
            <p:ph type="body" idx="2"/>
          </p:nvPr>
        </p:nvSpPr>
        <p:spPr>
          <a:xfrm>
            <a:off x="2471" y="3694701"/>
            <a:ext cx="12189530" cy="78784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34"/>
          <p:cNvSpPr txBox="1">
            <a:spLocks noGrp="1"/>
          </p:cNvSpPr>
          <p:nvPr>
            <p:ph type="body" idx="3"/>
          </p:nvPr>
        </p:nvSpPr>
        <p:spPr>
          <a:xfrm>
            <a:off x="0" y="4500134"/>
            <a:ext cx="12189530" cy="78784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34"/>
          <p:cNvPicPr preferRelativeResize="0"/>
          <p:nvPr/>
        </p:nvPicPr>
        <p:blipFill rotWithShape="1">
          <a:blip r:embed="rId3">
            <a:alphaModFix/>
          </a:blip>
          <a:srcRect/>
          <a:stretch/>
        </p:blipFill>
        <p:spPr>
          <a:xfrm>
            <a:off x="11104605" y="277805"/>
            <a:ext cx="529474" cy="76479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Divider 1">
  <p:cSld name="Section Divider 1">
    <p:spTree>
      <p:nvGrpSpPr>
        <p:cNvPr id="1" name="Shape 71"/>
        <p:cNvGrpSpPr/>
        <p:nvPr/>
      </p:nvGrpSpPr>
      <p:grpSpPr>
        <a:xfrm>
          <a:off x="0" y="0"/>
          <a:ext cx="0" cy="0"/>
          <a:chOff x="0" y="0"/>
          <a:chExt cx="0" cy="0"/>
        </a:xfrm>
      </p:grpSpPr>
      <p:pic>
        <p:nvPicPr>
          <p:cNvPr id="72" name="Google Shape;72;p39"/>
          <p:cNvPicPr preferRelativeResize="0"/>
          <p:nvPr/>
        </p:nvPicPr>
        <p:blipFill rotWithShape="1">
          <a:blip r:embed="rId2">
            <a:alphaModFix/>
          </a:blip>
          <a:srcRect/>
          <a:stretch/>
        </p:blipFill>
        <p:spPr>
          <a:xfrm>
            <a:off x="2467" y="694"/>
            <a:ext cx="12189532" cy="6856612"/>
          </a:xfrm>
          <a:prstGeom prst="rect">
            <a:avLst/>
          </a:prstGeom>
          <a:noFill/>
          <a:ln>
            <a:noFill/>
          </a:ln>
        </p:spPr>
      </p:pic>
      <p:pic>
        <p:nvPicPr>
          <p:cNvPr id="73" name="Google Shape;73;p39"/>
          <p:cNvPicPr preferRelativeResize="0"/>
          <p:nvPr/>
        </p:nvPicPr>
        <p:blipFill rotWithShape="1">
          <a:blip r:embed="rId3">
            <a:alphaModFix/>
          </a:blip>
          <a:srcRect/>
          <a:stretch/>
        </p:blipFill>
        <p:spPr>
          <a:xfrm>
            <a:off x="11098275" y="279019"/>
            <a:ext cx="528575" cy="762367"/>
          </a:xfrm>
          <a:prstGeom prst="rect">
            <a:avLst/>
          </a:prstGeom>
          <a:noFill/>
          <a:ln>
            <a:noFill/>
          </a:ln>
        </p:spPr>
      </p:pic>
      <p:sp>
        <p:nvSpPr>
          <p:cNvPr id="74" name="Google Shape;74;p39"/>
          <p:cNvSpPr/>
          <p:nvPr/>
        </p:nvSpPr>
        <p:spPr>
          <a:xfrm>
            <a:off x="1390650" y="1832610"/>
            <a:ext cx="95250" cy="31927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 name="Google Shape;75;p39"/>
          <p:cNvSpPr txBox="1">
            <a:spLocks noGrp="1"/>
          </p:cNvSpPr>
          <p:nvPr>
            <p:ph type="title"/>
          </p:nvPr>
        </p:nvSpPr>
        <p:spPr>
          <a:xfrm>
            <a:off x="1627542" y="1832610"/>
            <a:ext cx="947073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a:off x="1627542" y="3603292"/>
            <a:ext cx="9470733" cy="14220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body" idx="2"/>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Slide 1">
  <p:cSld name="Transition Slide 1">
    <p:spTree>
      <p:nvGrpSpPr>
        <p:cNvPr id="1" name="Shape 79"/>
        <p:cNvGrpSpPr/>
        <p:nvPr/>
      </p:nvGrpSpPr>
      <p:grpSpPr>
        <a:xfrm>
          <a:off x="0" y="0"/>
          <a:ext cx="0" cy="0"/>
          <a:chOff x="0" y="0"/>
          <a:chExt cx="0" cy="0"/>
        </a:xfrm>
      </p:grpSpPr>
      <p:pic>
        <p:nvPicPr>
          <p:cNvPr id="80" name="Google Shape;80;p40" descr="Background pattern&#10;&#10;Description automatically generated"/>
          <p:cNvPicPr preferRelativeResize="0"/>
          <p:nvPr/>
        </p:nvPicPr>
        <p:blipFill rotWithShape="1">
          <a:blip r:embed="rId2">
            <a:alphaModFix/>
          </a:blip>
          <a:srcRect/>
          <a:stretch/>
        </p:blipFill>
        <p:spPr>
          <a:xfrm>
            <a:off x="0" y="1785"/>
            <a:ext cx="12192000" cy="6854430"/>
          </a:xfrm>
          <a:prstGeom prst="rect">
            <a:avLst/>
          </a:prstGeom>
          <a:noFill/>
          <a:ln>
            <a:noFill/>
          </a:ln>
        </p:spPr>
      </p:pic>
      <p:pic>
        <p:nvPicPr>
          <p:cNvPr id="81" name="Google Shape;81;p40"/>
          <p:cNvPicPr preferRelativeResize="0"/>
          <p:nvPr/>
        </p:nvPicPr>
        <p:blipFill rotWithShape="1">
          <a:blip r:embed="rId3">
            <a:alphaModFix/>
          </a:blip>
          <a:srcRect/>
          <a:stretch/>
        </p:blipFill>
        <p:spPr>
          <a:xfrm>
            <a:off x="11104605" y="277805"/>
            <a:ext cx="529474" cy="764795"/>
          </a:xfrm>
          <a:prstGeom prst="rect">
            <a:avLst/>
          </a:prstGeom>
          <a:noFill/>
          <a:ln>
            <a:noFill/>
          </a:ln>
        </p:spPr>
      </p:pic>
      <p:sp>
        <p:nvSpPr>
          <p:cNvPr id="82" name="Google Shape;82;p40"/>
          <p:cNvSpPr txBox="1">
            <a:spLocks noGrp="1"/>
          </p:cNvSpPr>
          <p:nvPr>
            <p:ph type="title"/>
          </p:nvPr>
        </p:nvSpPr>
        <p:spPr>
          <a:xfrm>
            <a:off x="838200" y="268799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0"/>
          <p:cNvSpPr/>
          <p:nvPr/>
        </p:nvSpPr>
        <p:spPr>
          <a:xfrm>
            <a:off x="5455664" y="4159281"/>
            <a:ext cx="1275549" cy="141956"/>
          </a:xfrm>
          <a:prstGeom prst="rect">
            <a:avLst/>
          </a:prstGeom>
          <a:solidFill>
            <a:srgbClr val="FF5F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 name="Google Shape;84;p40"/>
          <p:cNvSpPr txBox="1">
            <a:spLocks noGrp="1"/>
          </p:cNvSpPr>
          <p:nvPr>
            <p:ph type="body" idx="1"/>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ansition Slide 2">
  <p:cSld name="Transition Slide 2">
    <p:spTree>
      <p:nvGrpSpPr>
        <p:cNvPr id="1" name="Shape 86"/>
        <p:cNvGrpSpPr/>
        <p:nvPr/>
      </p:nvGrpSpPr>
      <p:grpSpPr>
        <a:xfrm>
          <a:off x="0" y="0"/>
          <a:ext cx="0" cy="0"/>
          <a:chOff x="0" y="0"/>
          <a:chExt cx="0" cy="0"/>
        </a:xfrm>
      </p:grpSpPr>
      <p:pic>
        <p:nvPicPr>
          <p:cNvPr id="87" name="Google Shape;87;p41" descr="Background pattern&#10;&#10;Description automatically generated with medium confidence"/>
          <p:cNvPicPr preferRelativeResize="0"/>
          <p:nvPr/>
        </p:nvPicPr>
        <p:blipFill rotWithShape="1">
          <a:blip r:embed="rId2">
            <a:alphaModFix/>
          </a:blip>
          <a:srcRect/>
          <a:stretch/>
        </p:blipFill>
        <p:spPr>
          <a:xfrm>
            <a:off x="2467" y="0"/>
            <a:ext cx="12187066" cy="6858000"/>
          </a:xfrm>
          <a:prstGeom prst="rect">
            <a:avLst/>
          </a:prstGeom>
          <a:noFill/>
          <a:ln>
            <a:noFill/>
          </a:ln>
        </p:spPr>
      </p:pic>
      <p:pic>
        <p:nvPicPr>
          <p:cNvPr id="88" name="Google Shape;88;p41"/>
          <p:cNvPicPr preferRelativeResize="0"/>
          <p:nvPr/>
        </p:nvPicPr>
        <p:blipFill rotWithShape="1">
          <a:blip r:embed="rId3">
            <a:alphaModFix/>
          </a:blip>
          <a:srcRect/>
          <a:stretch/>
        </p:blipFill>
        <p:spPr>
          <a:xfrm>
            <a:off x="11098275" y="277804"/>
            <a:ext cx="528575" cy="764797"/>
          </a:xfrm>
          <a:prstGeom prst="rect">
            <a:avLst/>
          </a:prstGeom>
          <a:noFill/>
          <a:ln>
            <a:noFill/>
          </a:ln>
        </p:spPr>
      </p:pic>
      <p:sp>
        <p:nvSpPr>
          <p:cNvPr id="89" name="Google Shape;89;p41"/>
          <p:cNvSpPr txBox="1">
            <a:spLocks noGrp="1"/>
          </p:cNvSpPr>
          <p:nvPr>
            <p:ph type="title"/>
          </p:nvPr>
        </p:nvSpPr>
        <p:spPr>
          <a:xfrm>
            <a:off x="838200" y="2687996"/>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1"/>
          <p:cNvSpPr/>
          <p:nvPr/>
        </p:nvSpPr>
        <p:spPr>
          <a:xfrm>
            <a:off x="5455664" y="4159281"/>
            <a:ext cx="1275549" cy="14195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 name="Google Shape;91;p41"/>
          <p:cNvSpPr txBox="1">
            <a:spLocks noGrp="1"/>
          </p:cNvSpPr>
          <p:nvPr>
            <p:ph type="body" idx="1"/>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2">
  <p:cSld name="Content Slide 2">
    <p:spTree>
      <p:nvGrpSpPr>
        <p:cNvPr id="1" name="Shape 93"/>
        <p:cNvGrpSpPr/>
        <p:nvPr/>
      </p:nvGrpSpPr>
      <p:grpSpPr>
        <a:xfrm>
          <a:off x="0" y="0"/>
          <a:ext cx="0" cy="0"/>
          <a:chOff x="0" y="0"/>
          <a:chExt cx="0" cy="0"/>
        </a:xfrm>
      </p:grpSpPr>
      <p:sp>
        <p:nvSpPr>
          <p:cNvPr id="94" name="Google Shape;94;p43"/>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43"/>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6" name="Google Shape;96;p43"/>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97" name="Google Shape;97;p43"/>
          <p:cNvSpPr txBox="1">
            <a:spLocks noGrp="1"/>
          </p:cNvSpPr>
          <p:nvPr>
            <p:ph type="body" idx="2"/>
          </p:nvPr>
        </p:nvSpPr>
        <p:spPr>
          <a:xfrm>
            <a:off x="654228" y="1913536"/>
            <a:ext cx="10370191"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2"/>
              </a:buClr>
              <a:buSzPts val="3000"/>
              <a:buNone/>
              <a:defRPr sz="3000">
                <a:solidFill>
                  <a:schemeClr val="l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43"/>
          <p:cNvSpPr txBox="1">
            <a:spLocks noGrp="1"/>
          </p:cNvSpPr>
          <p:nvPr>
            <p:ph type="body" idx="3"/>
          </p:nvPr>
        </p:nvSpPr>
        <p:spPr>
          <a:xfrm>
            <a:off x="652463" y="2688805"/>
            <a:ext cx="10370190" cy="9631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3"/>
          <p:cNvSpPr txBox="1">
            <a:spLocks noGrp="1"/>
          </p:cNvSpPr>
          <p:nvPr>
            <p:ph type="body" idx="4"/>
          </p:nvPr>
        </p:nvSpPr>
        <p:spPr>
          <a:xfrm>
            <a:off x="654228" y="3957788"/>
            <a:ext cx="10370191"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43"/>
          <p:cNvSpPr txBox="1">
            <a:spLocks noGrp="1"/>
          </p:cNvSpPr>
          <p:nvPr>
            <p:ph type="body" idx="5"/>
          </p:nvPr>
        </p:nvSpPr>
        <p:spPr>
          <a:xfrm>
            <a:off x="652463" y="4733057"/>
            <a:ext cx="10370190" cy="9631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43"/>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43"/>
          <p:cNvSpPr txBox="1">
            <a:spLocks noGrp="1"/>
          </p:cNvSpPr>
          <p:nvPr>
            <p:ph type="body" idx="6"/>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3">
  <p:cSld name="Content Slide 3">
    <p:spTree>
      <p:nvGrpSpPr>
        <p:cNvPr id="1" name="Shape 104"/>
        <p:cNvGrpSpPr/>
        <p:nvPr/>
      </p:nvGrpSpPr>
      <p:grpSpPr>
        <a:xfrm>
          <a:off x="0" y="0"/>
          <a:ext cx="0" cy="0"/>
          <a:chOff x="0" y="0"/>
          <a:chExt cx="0" cy="0"/>
        </a:xfrm>
      </p:grpSpPr>
      <p:pic>
        <p:nvPicPr>
          <p:cNvPr id="105" name="Google Shape;105;p44"/>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06" name="Google Shape;106;p44"/>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 name="Google Shape;107;p44"/>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44"/>
          <p:cNvSpPr txBox="1">
            <a:spLocks noGrp="1"/>
          </p:cNvSpPr>
          <p:nvPr>
            <p:ph type="body" idx="2"/>
          </p:nvPr>
        </p:nvSpPr>
        <p:spPr>
          <a:xfrm>
            <a:off x="654228" y="2009998"/>
            <a:ext cx="4876417"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2"/>
              </a:buClr>
              <a:buSzPts val="3000"/>
              <a:buNone/>
              <a:defRPr sz="3000">
                <a:solidFill>
                  <a:schemeClr val="l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4"/>
          <p:cNvSpPr txBox="1">
            <a:spLocks noGrp="1"/>
          </p:cNvSpPr>
          <p:nvPr>
            <p:ph type="body" idx="3"/>
          </p:nvPr>
        </p:nvSpPr>
        <p:spPr>
          <a:xfrm>
            <a:off x="652463" y="2785267"/>
            <a:ext cx="4876417" cy="2155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44"/>
          <p:cNvSpPr txBox="1">
            <a:spLocks noGrp="1"/>
          </p:cNvSpPr>
          <p:nvPr>
            <p:ph type="body" idx="4"/>
          </p:nvPr>
        </p:nvSpPr>
        <p:spPr>
          <a:xfrm>
            <a:off x="6148002" y="2009998"/>
            <a:ext cx="4876417"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4"/>
          <p:cNvSpPr txBox="1">
            <a:spLocks noGrp="1"/>
          </p:cNvSpPr>
          <p:nvPr>
            <p:ph type="body" idx="5"/>
          </p:nvPr>
        </p:nvSpPr>
        <p:spPr>
          <a:xfrm>
            <a:off x="6146237" y="2785267"/>
            <a:ext cx="4876417" cy="2155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4"/>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44"/>
          <p:cNvSpPr txBox="1">
            <a:spLocks noGrp="1"/>
          </p:cNvSpPr>
          <p:nvPr>
            <p:ph type="body" idx="6"/>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4">
  <p:cSld name="Content Slide 4">
    <p:spTree>
      <p:nvGrpSpPr>
        <p:cNvPr id="1" name="Shape 115"/>
        <p:cNvGrpSpPr/>
        <p:nvPr/>
      </p:nvGrpSpPr>
      <p:grpSpPr>
        <a:xfrm>
          <a:off x="0" y="0"/>
          <a:ext cx="0" cy="0"/>
          <a:chOff x="0" y="0"/>
          <a:chExt cx="0" cy="0"/>
        </a:xfrm>
      </p:grpSpPr>
      <p:sp>
        <p:nvSpPr>
          <p:cNvPr id="116" name="Google Shape;116;p45"/>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7" name="Google Shape;117;p45"/>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5"/>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19" name="Google Shape;119;p45"/>
          <p:cNvSpPr txBox="1">
            <a:spLocks noGrp="1"/>
          </p:cNvSpPr>
          <p:nvPr>
            <p:ph type="body" idx="2"/>
          </p:nvPr>
        </p:nvSpPr>
        <p:spPr>
          <a:xfrm>
            <a:off x="654228" y="2009998"/>
            <a:ext cx="4876417"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2"/>
              </a:buClr>
              <a:buSzPts val="3000"/>
              <a:buNone/>
              <a:defRPr sz="3000">
                <a:solidFill>
                  <a:schemeClr val="l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5"/>
          <p:cNvSpPr txBox="1">
            <a:spLocks noGrp="1"/>
          </p:cNvSpPr>
          <p:nvPr>
            <p:ph type="body" idx="3"/>
          </p:nvPr>
        </p:nvSpPr>
        <p:spPr>
          <a:xfrm>
            <a:off x="651081" y="2774950"/>
            <a:ext cx="4876417" cy="2668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vl1pPr>
            <a:lvl2pPr marL="914400" lvl="1" indent="-342900" algn="l">
              <a:lnSpc>
                <a:spcPct val="90000"/>
              </a:lnSpc>
              <a:spcBef>
                <a:spcPts val="500"/>
              </a:spcBef>
              <a:spcAft>
                <a:spcPts val="0"/>
              </a:spcAft>
              <a:buClr>
                <a:schemeClr val="dk1"/>
              </a:buClr>
              <a:buSzPts val="1800"/>
              <a:buFont typeface="Courier New"/>
              <a:buChar char="o"/>
              <a:defRPr sz="1800"/>
            </a:lvl2pPr>
            <a:lvl3pPr marL="1371600" lvl="2" indent="-342900" algn="l">
              <a:lnSpc>
                <a:spcPct val="90000"/>
              </a:lnSpc>
              <a:spcBef>
                <a:spcPts val="500"/>
              </a:spcBef>
              <a:spcAft>
                <a:spcPts val="0"/>
              </a:spcAft>
              <a:buClr>
                <a:schemeClr val="dk1"/>
              </a:buClr>
              <a:buSzPts val="1800"/>
              <a:buFont typeface="Courier New"/>
              <a:buChar char="o"/>
              <a:defRPr sz="1800"/>
            </a:lvl3pPr>
            <a:lvl4pPr marL="1828800" lvl="3" indent="-342900" algn="l">
              <a:lnSpc>
                <a:spcPct val="90000"/>
              </a:lnSpc>
              <a:spcBef>
                <a:spcPts val="500"/>
              </a:spcBef>
              <a:spcAft>
                <a:spcPts val="0"/>
              </a:spcAft>
              <a:buClr>
                <a:schemeClr val="dk1"/>
              </a:buClr>
              <a:buSzPts val="1800"/>
              <a:buFont typeface="Courier New"/>
              <a:buChar char="o"/>
              <a:defRPr/>
            </a:lvl4pPr>
            <a:lvl5pPr marL="2286000" lvl="4" indent="-342900" algn="l">
              <a:lnSpc>
                <a:spcPct val="90000"/>
              </a:lnSpc>
              <a:spcBef>
                <a:spcPts val="500"/>
              </a:spcBef>
              <a:spcAft>
                <a:spcPts val="0"/>
              </a:spcAft>
              <a:buClr>
                <a:schemeClr val="dk1"/>
              </a:buClr>
              <a:buSzPts val="1800"/>
              <a:buFont typeface="Courier New"/>
              <a:buChar cha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5"/>
          <p:cNvSpPr txBox="1">
            <a:spLocks noGrp="1"/>
          </p:cNvSpPr>
          <p:nvPr>
            <p:ph type="body" idx="4"/>
          </p:nvPr>
        </p:nvSpPr>
        <p:spPr>
          <a:xfrm>
            <a:off x="6148002" y="2009998"/>
            <a:ext cx="4876417"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45"/>
          <p:cNvSpPr txBox="1">
            <a:spLocks noGrp="1"/>
          </p:cNvSpPr>
          <p:nvPr>
            <p:ph type="body" idx="5"/>
          </p:nvPr>
        </p:nvSpPr>
        <p:spPr>
          <a:xfrm>
            <a:off x="6144855" y="2774797"/>
            <a:ext cx="4876417" cy="2668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vl1pPr>
            <a:lvl2pPr marL="914400" lvl="1" indent="-342900" algn="l">
              <a:lnSpc>
                <a:spcPct val="90000"/>
              </a:lnSpc>
              <a:spcBef>
                <a:spcPts val="500"/>
              </a:spcBef>
              <a:spcAft>
                <a:spcPts val="0"/>
              </a:spcAft>
              <a:buClr>
                <a:schemeClr val="dk1"/>
              </a:buClr>
              <a:buSzPts val="1800"/>
              <a:buFont typeface="Courier New"/>
              <a:buChar char="o"/>
              <a:defRPr sz="1800"/>
            </a:lvl2pPr>
            <a:lvl3pPr marL="1371600" lvl="2" indent="-342900" algn="l">
              <a:lnSpc>
                <a:spcPct val="90000"/>
              </a:lnSpc>
              <a:spcBef>
                <a:spcPts val="500"/>
              </a:spcBef>
              <a:spcAft>
                <a:spcPts val="0"/>
              </a:spcAft>
              <a:buClr>
                <a:schemeClr val="dk1"/>
              </a:buClr>
              <a:buSzPts val="1800"/>
              <a:buFont typeface="Courier New"/>
              <a:buChar char="o"/>
              <a:defRPr sz="1800"/>
            </a:lvl3pPr>
            <a:lvl4pPr marL="1828800" lvl="3" indent="-342900" algn="l">
              <a:lnSpc>
                <a:spcPct val="90000"/>
              </a:lnSpc>
              <a:spcBef>
                <a:spcPts val="500"/>
              </a:spcBef>
              <a:spcAft>
                <a:spcPts val="0"/>
              </a:spcAft>
              <a:buClr>
                <a:schemeClr val="dk1"/>
              </a:buClr>
              <a:buSzPts val="1800"/>
              <a:buFont typeface="Courier New"/>
              <a:buChar char="o"/>
              <a:defRPr/>
            </a:lvl4pPr>
            <a:lvl5pPr marL="2286000" lvl="4" indent="-342900" algn="l">
              <a:lnSpc>
                <a:spcPct val="90000"/>
              </a:lnSpc>
              <a:spcBef>
                <a:spcPts val="500"/>
              </a:spcBef>
              <a:spcAft>
                <a:spcPts val="0"/>
              </a:spcAft>
              <a:buClr>
                <a:schemeClr val="dk1"/>
              </a:buClr>
              <a:buSzPts val="1800"/>
              <a:buFont typeface="Courier New"/>
              <a:buChar char="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45"/>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4" name="Google Shape;124;p45"/>
          <p:cNvSpPr txBox="1">
            <a:spLocks noGrp="1"/>
          </p:cNvSpPr>
          <p:nvPr>
            <p:ph type="body" idx="6"/>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126"/>
        <p:cNvGrpSpPr/>
        <p:nvPr/>
      </p:nvGrpSpPr>
      <p:grpSpPr>
        <a:xfrm>
          <a:off x="0" y="0"/>
          <a:ext cx="0" cy="0"/>
          <a:chOff x="0" y="0"/>
          <a:chExt cx="0" cy="0"/>
        </a:xfrm>
      </p:grpSpPr>
      <p:pic>
        <p:nvPicPr>
          <p:cNvPr id="127" name="Google Shape;127;p46"/>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28" name="Google Shape;128;p46"/>
          <p:cNvSpPr txBox="1"/>
          <p:nvPr/>
        </p:nvSpPr>
        <p:spPr>
          <a:xfrm>
            <a:off x="2273810" y="1167968"/>
            <a:ext cx="1184622" cy="13735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9600"/>
              <a:buFont typeface="Arial"/>
              <a:buNone/>
            </a:pPr>
            <a:r>
              <a:rPr lang="en-US" sz="9600" b="0" i="0" u="none" strike="noStrike" cap="none">
                <a:solidFill>
                  <a:schemeClr val="l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9" name="Google Shape;129;p46"/>
          <p:cNvSpPr txBox="1"/>
          <p:nvPr/>
        </p:nvSpPr>
        <p:spPr>
          <a:xfrm>
            <a:off x="9140821" y="1185256"/>
            <a:ext cx="1184622" cy="13735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9600"/>
              <a:buFont typeface="Arial"/>
              <a:buNone/>
            </a:pPr>
            <a:r>
              <a:rPr lang="en-US" sz="9600" b="0" i="0" u="none" strike="noStrike" cap="none">
                <a:solidFill>
                  <a:schemeClr val="l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0" name="Google Shape;130;p46"/>
          <p:cNvSpPr txBox="1">
            <a:spLocks noGrp="1"/>
          </p:cNvSpPr>
          <p:nvPr>
            <p:ph type="body" idx="1"/>
          </p:nvPr>
        </p:nvSpPr>
        <p:spPr>
          <a:xfrm>
            <a:off x="3060741" y="1291652"/>
            <a:ext cx="6179926" cy="764799"/>
          </a:xfrm>
          <a:prstGeom prst="rect">
            <a:avLst/>
          </a:prstGeom>
          <a:noFill/>
          <a:ln>
            <a:noFill/>
          </a:ln>
        </p:spPr>
        <p:txBody>
          <a:bodyPr spcFirstLastPara="1" wrap="square" lIns="91425" tIns="45700" rIns="91425" bIns="45700" anchor="ctr" anchorCtr="0">
            <a:normAutofit/>
          </a:bodyPr>
          <a:lstStyle>
            <a:lvl1pPr marL="457200" lvl="0" indent="-228600" algn="ctr">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body" idx="2"/>
          </p:nvPr>
        </p:nvSpPr>
        <p:spPr>
          <a:xfrm>
            <a:off x="7127193" y="2116732"/>
            <a:ext cx="2113474" cy="429881"/>
          </a:xfrm>
          <a:prstGeom prst="rect">
            <a:avLst/>
          </a:prstGeom>
          <a:noFill/>
          <a:ln>
            <a:noFill/>
          </a:ln>
        </p:spPr>
        <p:txBody>
          <a:bodyPr spcFirstLastPara="1" wrap="square" lIns="91425" tIns="45700" rIns="91425" bIns="45700" anchor="ctr" anchorCtr="0">
            <a:normAutofit/>
          </a:bodyPr>
          <a:lstStyle>
            <a:lvl1pPr marL="457200" lvl="0" indent="-228600" algn="r">
              <a:lnSpc>
                <a:spcPct val="7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6"/>
          <p:cNvSpPr txBox="1"/>
          <p:nvPr/>
        </p:nvSpPr>
        <p:spPr>
          <a:xfrm>
            <a:off x="2273810" y="3477024"/>
            <a:ext cx="1184622" cy="13735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5F05"/>
              </a:buClr>
              <a:buSzPts val="9600"/>
              <a:buFont typeface="Arial"/>
              <a:buNone/>
            </a:pPr>
            <a:r>
              <a:rPr lang="en-US" sz="9600" b="0" i="0" u="none" strike="noStrike" cap="none">
                <a:solidFill>
                  <a:srgbClr val="FF5F05"/>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3" name="Google Shape;133;p46"/>
          <p:cNvSpPr txBox="1"/>
          <p:nvPr/>
        </p:nvSpPr>
        <p:spPr>
          <a:xfrm>
            <a:off x="9088267" y="3494312"/>
            <a:ext cx="1184622" cy="13735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9600"/>
              <a:buFont typeface="Arial"/>
              <a:buNone/>
            </a:pPr>
            <a:r>
              <a:rPr lang="en-US" sz="9600" b="0" i="0" u="none" strike="noStrike" cap="none">
                <a:solidFill>
                  <a:schemeClr val="l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4" name="Google Shape;134;p46"/>
          <p:cNvSpPr txBox="1">
            <a:spLocks noGrp="1"/>
          </p:cNvSpPr>
          <p:nvPr>
            <p:ph type="body" idx="3"/>
          </p:nvPr>
        </p:nvSpPr>
        <p:spPr>
          <a:xfrm>
            <a:off x="3060741" y="3501730"/>
            <a:ext cx="6179926" cy="1507248"/>
          </a:xfrm>
          <a:prstGeom prst="rect">
            <a:avLst/>
          </a:prstGeom>
          <a:noFill/>
          <a:ln>
            <a:noFill/>
          </a:ln>
        </p:spPr>
        <p:txBody>
          <a:bodyPr spcFirstLastPara="1" wrap="square" lIns="91425" tIns="45700" rIns="91425" bIns="45700" anchor="ctr" anchorCtr="0">
            <a:normAutofit/>
          </a:bodyPr>
          <a:lstStyle>
            <a:lvl1pPr marL="457200" lvl="0" indent="-228600" algn="ctr">
              <a:lnSpc>
                <a:spcPct val="70000"/>
              </a:lnSpc>
              <a:spcBef>
                <a:spcPts val="1000"/>
              </a:spcBef>
              <a:spcAft>
                <a:spcPts val="0"/>
              </a:spcAft>
              <a:buClr>
                <a:schemeClr val="dk2"/>
              </a:buClr>
              <a:buSzPts val="2400"/>
              <a:buNone/>
              <a:defRPr sz="24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body" idx="4"/>
          </p:nvPr>
        </p:nvSpPr>
        <p:spPr>
          <a:xfrm>
            <a:off x="7127193" y="5065124"/>
            <a:ext cx="2113474" cy="429881"/>
          </a:xfrm>
          <a:prstGeom prst="rect">
            <a:avLst/>
          </a:prstGeom>
          <a:noFill/>
          <a:ln>
            <a:noFill/>
          </a:ln>
        </p:spPr>
        <p:txBody>
          <a:bodyPr spcFirstLastPara="1" wrap="square" lIns="91425" tIns="45700" rIns="91425" bIns="45700" anchor="ctr" anchorCtr="0">
            <a:normAutofit/>
          </a:bodyPr>
          <a:lstStyle>
            <a:lvl1pPr marL="457200" lvl="0" indent="-228600" algn="r">
              <a:lnSpc>
                <a:spcPct val="7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6"/>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7" name="Google Shape;137;p46"/>
          <p:cNvSpPr txBox="1">
            <a:spLocks noGrp="1"/>
          </p:cNvSpPr>
          <p:nvPr>
            <p:ph type="body" idx="5"/>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Slide 1">
  <p:cSld name="Image Slide 1">
    <p:spTree>
      <p:nvGrpSpPr>
        <p:cNvPr id="1" name="Shape 139"/>
        <p:cNvGrpSpPr/>
        <p:nvPr/>
      </p:nvGrpSpPr>
      <p:grpSpPr>
        <a:xfrm>
          <a:off x="0" y="0"/>
          <a:ext cx="0" cy="0"/>
          <a:chOff x="0" y="0"/>
          <a:chExt cx="0" cy="0"/>
        </a:xfrm>
      </p:grpSpPr>
      <p:sp>
        <p:nvSpPr>
          <p:cNvPr id="140" name="Google Shape;140;p47"/>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 name="Google Shape;141;p47"/>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2" name="Google Shape;142;p47"/>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43" name="Google Shape;143;p47"/>
          <p:cNvSpPr>
            <a:spLocks noGrp="1"/>
          </p:cNvSpPr>
          <p:nvPr>
            <p:ph type="pic" idx="2"/>
          </p:nvPr>
        </p:nvSpPr>
        <p:spPr>
          <a:xfrm>
            <a:off x="554038" y="1786687"/>
            <a:ext cx="4738687" cy="2042930"/>
          </a:xfrm>
          <a:prstGeom prst="rect">
            <a:avLst/>
          </a:prstGeom>
          <a:solidFill>
            <a:srgbClr val="BFBFBF"/>
          </a:solidFill>
          <a:ln>
            <a:noFill/>
          </a:ln>
        </p:spPr>
      </p:sp>
      <p:sp>
        <p:nvSpPr>
          <p:cNvPr id="144" name="Google Shape;144;p47"/>
          <p:cNvSpPr txBox="1">
            <a:spLocks noGrp="1"/>
          </p:cNvSpPr>
          <p:nvPr>
            <p:ph type="body" idx="3"/>
          </p:nvPr>
        </p:nvSpPr>
        <p:spPr>
          <a:xfrm>
            <a:off x="5477348" y="1786687"/>
            <a:ext cx="5547072"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2"/>
              </a:buClr>
              <a:buSzPts val="3000"/>
              <a:buNone/>
              <a:defRPr sz="3000">
                <a:solidFill>
                  <a:schemeClr val="l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7"/>
          <p:cNvSpPr txBox="1">
            <a:spLocks noGrp="1"/>
          </p:cNvSpPr>
          <p:nvPr>
            <p:ph type="body" idx="4"/>
          </p:nvPr>
        </p:nvSpPr>
        <p:spPr>
          <a:xfrm>
            <a:off x="5475583" y="2561957"/>
            <a:ext cx="5547072"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47"/>
          <p:cNvSpPr>
            <a:spLocks noGrp="1"/>
          </p:cNvSpPr>
          <p:nvPr>
            <p:ph type="pic" idx="5"/>
          </p:nvPr>
        </p:nvSpPr>
        <p:spPr>
          <a:xfrm>
            <a:off x="552273" y="3924115"/>
            <a:ext cx="4738687" cy="2042930"/>
          </a:xfrm>
          <a:prstGeom prst="rect">
            <a:avLst/>
          </a:prstGeom>
          <a:solidFill>
            <a:srgbClr val="BFBFBF"/>
          </a:solidFill>
          <a:ln>
            <a:noFill/>
          </a:ln>
        </p:spPr>
      </p:sp>
      <p:sp>
        <p:nvSpPr>
          <p:cNvPr id="147" name="Google Shape;147;p47"/>
          <p:cNvSpPr txBox="1">
            <a:spLocks noGrp="1"/>
          </p:cNvSpPr>
          <p:nvPr>
            <p:ph type="body" idx="6"/>
          </p:nvPr>
        </p:nvSpPr>
        <p:spPr>
          <a:xfrm>
            <a:off x="5475583" y="3924115"/>
            <a:ext cx="5547072"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47"/>
          <p:cNvSpPr txBox="1">
            <a:spLocks noGrp="1"/>
          </p:cNvSpPr>
          <p:nvPr>
            <p:ph type="body" idx="7"/>
          </p:nvPr>
        </p:nvSpPr>
        <p:spPr>
          <a:xfrm>
            <a:off x="5473818" y="4699385"/>
            <a:ext cx="5547072"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7"/>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 name="Google Shape;150;p47"/>
          <p:cNvSpPr txBox="1">
            <a:spLocks noGrp="1"/>
          </p:cNvSpPr>
          <p:nvPr>
            <p:ph type="body" idx="8"/>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Slide 2">
  <p:cSld name="Image Slide 2">
    <p:spTree>
      <p:nvGrpSpPr>
        <p:cNvPr id="1" name="Shape 152"/>
        <p:cNvGrpSpPr/>
        <p:nvPr/>
      </p:nvGrpSpPr>
      <p:grpSpPr>
        <a:xfrm>
          <a:off x="0" y="0"/>
          <a:ext cx="0" cy="0"/>
          <a:chOff x="0" y="0"/>
          <a:chExt cx="0" cy="0"/>
        </a:xfrm>
      </p:grpSpPr>
      <p:sp>
        <p:nvSpPr>
          <p:cNvPr id="153" name="Google Shape;153;p48"/>
          <p:cNvSpPr/>
          <p:nvPr/>
        </p:nvSpPr>
        <p:spPr>
          <a:xfrm rot="5400000">
            <a:off x="8434" y="823599"/>
            <a:ext cx="1189819" cy="98238"/>
          </a:xfrm>
          <a:prstGeom prst="rect">
            <a:avLst/>
          </a:prstGeom>
          <a:solidFill>
            <a:srgbClr val="FF5F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4" name="Google Shape;154;p48"/>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5" name="Google Shape;155;p48"/>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56" name="Google Shape;156;p48"/>
          <p:cNvSpPr txBox="1">
            <a:spLocks noGrp="1"/>
          </p:cNvSpPr>
          <p:nvPr>
            <p:ph type="body" idx="2"/>
          </p:nvPr>
        </p:nvSpPr>
        <p:spPr>
          <a:xfrm>
            <a:off x="654228" y="1786687"/>
            <a:ext cx="5547072"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2"/>
              </a:buClr>
              <a:buSzPts val="3000"/>
              <a:buNone/>
              <a:defRPr sz="3000">
                <a:solidFill>
                  <a:schemeClr val="l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48"/>
          <p:cNvSpPr txBox="1">
            <a:spLocks noGrp="1"/>
          </p:cNvSpPr>
          <p:nvPr>
            <p:ph type="body" idx="3"/>
          </p:nvPr>
        </p:nvSpPr>
        <p:spPr>
          <a:xfrm>
            <a:off x="652463" y="2561957"/>
            <a:ext cx="5547072"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48"/>
          <p:cNvSpPr>
            <a:spLocks noGrp="1"/>
          </p:cNvSpPr>
          <p:nvPr>
            <p:ph type="pic" idx="4"/>
          </p:nvPr>
        </p:nvSpPr>
        <p:spPr>
          <a:xfrm>
            <a:off x="6282203" y="1786687"/>
            <a:ext cx="4738687" cy="2042930"/>
          </a:xfrm>
          <a:prstGeom prst="rect">
            <a:avLst/>
          </a:prstGeom>
          <a:solidFill>
            <a:srgbClr val="BFBFBF"/>
          </a:solidFill>
          <a:ln>
            <a:noFill/>
          </a:ln>
        </p:spPr>
      </p:sp>
      <p:sp>
        <p:nvSpPr>
          <p:cNvPr id="159" name="Google Shape;159;p48"/>
          <p:cNvSpPr txBox="1">
            <a:spLocks noGrp="1"/>
          </p:cNvSpPr>
          <p:nvPr>
            <p:ph type="body" idx="5"/>
          </p:nvPr>
        </p:nvSpPr>
        <p:spPr>
          <a:xfrm>
            <a:off x="652463" y="3924115"/>
            <a:ext cx="5547072"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48"/>
          <p:cNvSpPr txBox="1">
            <a:spLocks noGrp="1"/>
          </p:cNvSpPr>
          <p:nvPr>
            <p:ph type="body" idx="6"/>
          </p:nvPr>
        </p:nvSpPr>
        <p:spPr>
          <a:xfrm>
            <a:off x="650698" y="4699385"/>
            <a:ext cx="5547072"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48"/>
          <p:cNvSpPr>
            <a:spLocks noGrp="1"/>
          </p:cNvSpPr>
          <p:nvPr>
            <p:ph type="pic" idx="7"/>
          </p:nvPr>
        </p:nvSpPr>
        <p:spPr>
          <a:xfrm>
            <a:off x="6280438" y="3924115"/>
            <a:ext cx="4738687" cy="2042930"/>
          </a:xfrm>
          <a:prstGeom prst="rect">
            <a:avLst/>
          </a:prstGeom>
          <a:solidFill>
            <a:srgbClr val="BFBFBF"/>
          </a:solidFill>
          <a:ln>
            <a:noFill/>
          </a:ln>
        </p:spPr>
      </p:sp>
      <p:sp>
        <p:nvSpPr>
          <p:cNvPr id="162" name="Google Shape;162;p48"/>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3" name="Google Shape;163;p48"/>
          <p:cNvSpPr txBox="1">
            <a:spLocks noGrp="1"/>
          </p:cNvSpPr>
          <p:nvPr>
            <p:ph type="body" idx="8"/>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Slide 3">
  <p:cSld name="Image Slide 3">
    <p:spTree>
      <p:nvGrpSpPr>
        <p:cNvPr id="1" name="Shape 165"/>
        <p:cNvGrpSpPr/>
        <p:nvPr/>
      </p:nvGrpSpPr>
      <p:grpSpPr>
        <a:xfrm>
          <a:off x="0" y="0"/>
          <a:ext cx="0" cy="0"/>
          <a:chOff x="0" y="0"/>
          <a:chExt cx="0" cy="0"/>
        </a:xfrm>
      </p:grpSpPr>
      <p:pic>
        <p:nvPicPr>
          <p:cNvPr id="166" name="Google Shape;166;p49"/>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67" name="Google Shape;167;p49"/>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49"/>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9"/>
          <p:cNvSpPr>
            <a:spLocks noGrp="1"/>
          </p:cNvSpPr>
          <p:nvPr>
            <p:ph type="pic" idx="2"/>
          </p:nvPr>
        </p:nvSpPr>
        <p:spPr>
          <a:xfrm>
            <a:off x="554038" y="1786687"/>
            <a:ext cx="4738687" cy="4322200"/>
          </a:xfrm>
          <a:prstGeom prst="rect">
            <a:avLst/>
          </a:prstGeom>
          <a:solidFill>
            <a:srgbClr val="BFBFBF"/>
          </a:solidFill>
          <a:ln>
            <a:noFill/>
          </a:ln>
        </p:spPr>
      </p:sp>
      <p:sp>
        <p:nvSpPr>
          <p:cNvPr id="170" name="Google Shape;170;p49"/>
          <p:cNvSpPr txBox="1">
            <a:spLocks noGrp="1"/>
          </p:cNvSpPr>
          <p:nvPr>
            <p:ph type="body" idx="3"/>
          </p:nvPr>
        </p:nvSpPr>
        <p:spPr>
          <a:xfrm>
            <a:off x="5477348" y="2717104"/>
            <a:ext cx="5547072"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2"/>
              </a:buClr>
              <a:buSzPts val="3000"/>
              <a:buNone/>
              <a:defRPr sz="3000">
                <a:solidFill>
                  <a:schemeClr val="l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49"/>
          <p:cNvSpPr txBox="1">
            <a:spLocks noGrp="1"/>
          </p:cNvSpPr>
          <p:nvPr>
            <p:ph type="body" idx="4"/>
          </p:nvPr>
        </p:nvSpPr>
        <p:spPr>
          <a:xfrm>
            <a:off x="5475583" y="3492374"/>
            <a:ext cx="5547072"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49"/>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3" name="Google Shape;173;p49"/>
          <p:cNvSpPr txBox="1">
            <a:spLocks noGrp="1"/>
          </p:cNvSpPr>
          <p:nvPr>
            <p:ph type="body" idx="5"/>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19"/>
        <p:cNvGrpSpPr/>
        <p:nvPr/>
      </p:nvGrpSpPr>
      <p:grpSpPr>
        <a:xfrm>
          <a:off x="0" y="0"/>
          <a:ext cx="0" cy="0"/>
          <a:chOff x="0" y="0"/>
          <a:chExt cx="0" cy="0"/>
        </a:xfrm>
      </p:grpSpPr>
      <p:sp>
        <p:nvSpPr>
          <p:cNvPr id="20" name="Google Shape;20;p42"/>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 name="Google Shape;21;p42"/>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 name="Google Shape;22;p42"/>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23" name="Google Shape;23;p42"/>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24;p42"/>
          <p:cNvSpPr txBox="1">
            <a:spLocks noGrp="1"/>
          </p:cNvSpPr>
          <p:nvPr>
            <p:ph type="body" idx="2"/>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42"/>
          <p:cNvSpPr txBox="1">
            <a:spLocks noGrp="1"/>
          </p:cNvSpPr>
          <p:nvPr>
            <p:ph type="body" idx="3"/>
          </p:nvPr>
        </p:nvSpPr>
        <p:spPr>
          <a:xfrm>
            <a:off x="652463" y="1795749"/>
            <a:ext cx="10370190" cy="412030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317500" algn="l">
              <a:lnSpc>
                <a:spcPct val="90000"/>
              </a:lnSpc>
              <a:spcBef>
                <a:spcPts val="500"/>
              </a:spcBef>
              <a:spcAft>
                <a:spcPts val="0"/>
              </a:spcAft>
              <a:buClr>
                <a:schemeClr val="dk1"/>
              </a:buClr>
              <a:buSzPts val="1400"/>
              <a:buChar char="•"/>
              <a:defRPr sz="2000"/>
            </a:lvl2pPr>
            <a:lvl3pPr marL="1371600" lvl="2" indent="-330200" algn="l">
              <a:lnSpc>
                <a:spcPct val="90000"/>
              </a:lnSpc>
              <a:spcBef>
                <a:spcPts val="500"/>
              </a:spcBef>
              <a:spcAft>
                <a:spcPts val="0"/>
              </a:spcAft>
              <a:buClr>
                <a:schemeClr val="dk1"/>
              </a:buClr>
              <a:buSzPts val="16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30200" algn="l">
              <a:lnSpc>
                <a:spcPct val="90000"/>
              </a:lnSpc>
              <a:spcBef>
                <a:spcPts val="500"/>
              </a:spcBef>
              <a:spcAft>
                <a:spcPts val="0"/>
              </a:spcAft>
              <a:buClr>
                <a:schemeClr val="dk1"/>
              </a:buClr>
              <a:buSzPts val="1600"/>
              <a:buChar char="•"/>
              <a:defRPr sz="1600"/>
            </a:lvl6pPr>
            <a:lvl7pPr marL="3200400" lvl="6" indent="-330200" algn="l">
              <a:lnSpc>
                <a:spcPct val="90000"/>
              </a:lnSpc>
              <a:spcBef>
                <a:spcPts val="500"/>
              </a:spcBef>
              <a:spcAft>
                <a:spcPts val="0"/>
              </a:spcAft>
              <a:buClr>
                <a:schemeClr val="dk1"/>
              </a:buClr>
              <a:buSzPts val="1600"/>
              <a:buChar char="•"/>
              <a:defRPr sz="1600"/>
            </a:lvl7pPr>
            <a:lvl8pPr marL="3657600" lvl="7" indent="-330200" algn="l">
              <a:lnSpc>
                <a:spcPct val="90000"/>
              </a:lnSpc>
              <a:spcBef>
                <a:spcPts val="500"/>
              </a:spcBef>
              <a:spcAft>
                <a:spcPts val="0"/>
              </a:spcAft>
              <a:buClr>
                <a:schemeClr val="dk1"/>
              </a:buClr>
              <a:buSzPts val="1600"/>
              <a:buChar char="•"/>
              <a:defRPr sz="1600"/>
            </a:lvl8pPr>
            <a:lvl9pPr marL="4114800" lvl="8" indent="-330200" algn="l">
              <a:lnSpc>
                <a:spcPct val="90000"/>
              </a:lnSpc>
              <a:spcBef>
                <a:spcPts val="500"/>
              </a:spcBef>
              <a:spcAft>
                <a:spcPts val="0"/>
              </a:spcAft>
              <a:buClr>
                <a:schemeClr val="dk1"/>
              </a:buClr>
              <a:buSzPts val="1600"/>
              <a:buChar char="•"/>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lide 4">
  <p:cSld name="Image Slide 4">
    <p:spTree>
      <p:nvGrpSpPr>
        <p:cNvPr id="1" name="Shape 175"/>
        <p:cNvGrpSpPr/>
        <p:nvPr/>
      </p:nvGrpSpPr>
      <p:grpSpPr>
        <a:xfrm>
          <a:off x="0" y="0"/>
          <a:ext cx="0" cy="0"/>
          <a:chOff x="0" y="0"/>
          <a:chExt cx="0" cy="0"/>
        </a:xfrm>
      </p:grpSpPr>
      <p:sp>
        <p:nvSpPr>
          <p:cNvPr id="176" name="Google Shape;176;p50"/>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7" name="Google Shape;177;p50"/>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8" name="Google Shape;178;p50"/>
          <p:cNvPicPr preferRelativeResize="0"/>
          <p:nvPr/>
        </p:nvPicPr>
        <p:blipFill rotWithShape="1">
          <a:blip r:embed="rId2">
            <a:alphaModFix/>
          </a:blip>
          <a:srcRect/>
          <a:stretch/>
        </p:blipFill>
        <p:spPr>
          <a:xfrm>
            <a:off x="11115372" y="277803"/>
            <a:ext cx="516232" cy="745668"/>
          </a:xfrm>
          <a:prstGeom prst="rect">
            <a:avLst/>
          </a:prstGeom>
          <a:noFill/>
          <a:ln>
            <a:noFill/>
          </a:ln>
        </p:spPr>
      </p:pic>
      <p:sp>
        <p:nvSpPr>
          <p:cNvPr id="179" name="Google Shape;179;p50"/>
          <p:cNvSpPr txBox="1">
            <a:spLocks noGrp="1"/>
          </p:cNvSpPr>
          <p:nvPr>
            <p:ph type="body" idx="2"/>
          </p:nvPr>
        </p:nvSpPr>
        <p:spPr>
          <a:xfrm>
            <a:off x="652463" y="2717104"/>
            <a:ext cx="5547072"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dk2"/>
              </a:buClr>
              <a:buSzPts val="3000"/>
              <a:buNone/>
              <a:defRPr sz="30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50"/>
          <p:cNvSpPr txBox="1">
            <a:spLocks noGrp="1"/>
          </p:cNvSpPr>
          <p:nvPr>
            <p:ph type="body" idx="3"/>
          </p:nvPr>
        </p:nvSpPr>
        <p:spPr>
          <a:xfrm>
            <a:off x="650698" y="3492374"/>
            <a:ext cx="5547072"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50"/>
          <p:cNvSpPr>
            <a:spLocks noGrp="1"/>
          </p:cNvSpPr>
          <p:nvPr>
            <p:ph type="pic" idx="4"/>
          </p:nvPr>
        </p:nvSpPr>
        <p:spPr>
          <a:xfrm>
            <a:off x="6283968" y="1786687"/>
            <a:ext cx="4738687" cy="4322200"/>
          </a:xfrm>
          <a:prstGeom prst="rect">
            <a:avLst/>
          </a:prstGeom>
          <a:solidFill>
            <a:srgbClr val="BFBFBF"/>
          </a:solidFill>
          <a:ln>
            <a:noFill/>
          </a:ln>
        </p:spPr>
      </p:sp>
      <p:sp>
        <p:nvSpPr>
          <p:cNvPr id="182" name="Google Shape;182;p50"/>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3" name="Google Shape;183;p50"/>
          <p:cNvSpPr txBox="1">
            <a:spLocks noGrp="1"/>
          </p:cNvSpPr>
          <p:nvPr>
            <p:ph type="body" idx="5"/>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Slide 5">
  <p:cSld name="Image Slide 5">
    <p:spTree>
      <p:nvGrpSpPr>
        <p:cNvPr id="1" name="Shape 185"/>
        <p:cNvGrpSpPr/>
        <p:nvPr/>
      </p:nvGrpSpPr>
      <p:grpSpPr>
        <a:xfrm>
          <a:off x="0" y="0"/>
          <a:ext cx="0" cy="0"/>
          <a:chOff x="0" y="0"/>
          <a:chExt cx="0" cy="0"/>
        </a:xfrm>
      </p:grpSpPr>
      <p:sp>
        <p:nvSpPr>
          <p:cNvPr id="186" name="Google Shape;186;p51"/>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51"/>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8" name="Google Shape;188;p51"/>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189" name="Google Shape;189;p51"/>
          <p:cNvSpPr>
            <a:spLocks noGrp="1"/>
          </p:cNvSpPr>
          <p:nvPr>
            <p:ph type="pic" idx="2"/>
          </p:nvPr>
        </p:nvSpPr>
        <p:spPr>
          <a:xfrm>
            <a:off x="650698" y="1578560"/>
            <a:ext cx="10371957" cy="3875254"/>
          </a:xfrm>
          <a:prstGeom prst="rect">
            <a:avLst/>
          </a:prstGeom>
          <a:solidFill>
            <a:srgbClr val="BFBFBF"/>
          </a:solidFill>
          <a:ln>
            <a:noFill/>
          </a:ln>
        </p:spPr>
      </p:sp>
      <p:sp>
        <p:nvSpPr>
          <p:cNvPr id="190" name="Google Shape;190;p51"/>
          <p:cNvSpPr txBox="1">
            <a:spLocks noGrp="1"/>
          </p:cNvSpPr>
          <p:nvPr>
            <p:ph type="body" idx="3"/>
          </p:nvPr>
        </p:nvSpPr>
        <p:spPr>
          <a:xfrm>
            <a:off x="654689" y="5590340"/>
            <a:ext cx="10367965" cy="612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51"/>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2" name="Google Shape;192;p51"/>
          <p:cNvSpPr txBox="1">
            <a:spLocks noGrp="1"/>
          </p:cNvSpPr>
          <p:nvPr>
            <p:ph type="body" idx="4"/>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Slide 6">
  <p:cSld name="Image Slide 6">
    <p:spTree>
      <p:nvGrpSpPr>
        <p:cNvPr id="1" name="Shape 194"/>
        <p:cNvGrpSpPr/>
        <p:nvPr/>
      </p:nvGrpSpPr>
      <p:grpSpPr>
        <a:xfrm>
          <a:off x="0" y="0"/>
          <a:ext cx="0" cy="0"/>
          <a:chOff x="0" y="0"/>
          <a:chExt cx="0" cy="0"/>
        </a:xfrm>
      </p:grpSpPr>
      <p:sp>
        <p:nvSpPr>
          <p:cNvPr id="195" name="Google Shape;195;p52"/>
          <p:cNvSpPr txBox="1">
            <a:spLocks noGrp="1"/>
          </p:cNvSpPr>
          <p:nvPr>
            <p:ph type="body" idx="1"/>
          </p:nvPr>
        </p:nvSpPr>
        <p:spPr>
          <a:xfrm>
            <a:off x="7679104" y="2391179"/>
            <a:ext cx="4187900" cy="764799"/>
          </a:xfrm>
          <a:prstGeom prst="rect">
            <a:avLst/>
          </a:prstGeom>
          <a:noFill/>
          <a:ln>
            <a:noFill/>
          </a:ln>
        </p:spPr>
        <p:txBody>
          <a:bodyPr spcFirstLastPara="1" wrap="square" lIns="91425" tIns="45700" rIns="91425" bIns="45700" anchor="ctr" anchorCtr="0">
            <a:normAutofit/>
          </a:bodyPr>
          <a:lstStyle>
            <a:lvl1pPr marL="457200" lvl="0" indent="-228600" algn="l">
              <a:lnSpc>
                <a:spcPct val="70000"/>
              </a:lnSpc>
              <a:spcBef>
                <a:spcPts val="1000"/>
              </a:spcBef>
              <a:spcAft>
                <a:spcPts val="0"/>
              </a:spcAft>
              <a:buClr>
                <a:schemeClr val="lt1"/>
              </a:buClr>
              <a:buSzPts val="3000"/>
              <a:buNone/>
              <a:defRPr sz="3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52"/>
          <p:cNvSpPr txBox="1">
            <a:spLocks noGrp="1"/>
          </p:cNvSpPr>
          <p:nvPr>
            <p:ph type="body" idx="2"/>
          </p:nvPr>
        </p:nvSpPr>
        <p:spPr>
          <a:xfrm>
            <a:off x="7677339" y="3166449"/>
            <a:ext cx="4187900" cy="12676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2"/>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52"/>
          <p:cNvSpPr txBox="1">
            <a:spLocks noGrp="1"/>
          </p:cNvSpPr>
          <p:nvPr>
            <p:ph type="body" idx="3"/>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Slide 7">
  <p:cSld name="Image Slide 7">
    <p:spTree>
      <p:nvGrpSpPr>
        <p:cNvPr id="1" name="Shape 200"/>
        <p:cNvGrpSpPr/>
        <p:nvPr/>
      </p:nvGrpSpPr>
      <p:grpSpPr>
        <a:xfrm>
          <a:off x="0" y="0"/>
          <a:ext cx="0" cy="0"/>
          <a:chOff x="0" y="0"/>
          <a:chExt cx="0" cy="0"/>
        </a:xfrm>
      </p:grpSpPr>
      <p:pic>
        <p:nvPicPr>
          <p:cNvPr id="201" name="Google Shape;201;p53"/>
          <p:cNvPicPr preferRelativeResize="0"/>
          <p:nvPr/>
        </p:nvPicPr>
        <p:blipFill rotWithShape="1">
          <a:blip r:embed="rId2">
            <a:alphaModFix/>
          </a:blip>
          <a:srcRect/>
          <a:stretch/>
        </p:blipFill>
        <p:spPr>
          <a:xfrm>
            <a:off x="11114691" y="277804"/>
            <a:ext cx="516232" cy="745668"/>
          </a:xfrm>
          <a:prstGeom prst="rect">
            <a:avLst/>
          </a:prstGeom>
          <a:noFill/>
          <a:ln>
            <a:noFill/>
          </a:ln>
        </p:spPr>
      </p:pic>
      <p:sp>
        <p:nvSpPr>
          <p:cNvPr id="202" name="Google Shape;202;p53"/>
          <p:cNvSpPr txBox="1">
            <a:spLocks noGrp="1"/>
          </p:cNvSpPr>
          <p:nvPr>
            <p:ph type="body" idx="1"/>
          </p:nvPr>
        </p:nvSpPr>
        <p:spPr>
          <a:xfrm>
            <a:off x="2248247" y="4070491"/>
            <a:ext cx="7695506" cy="764799"/>
          </a:xfrm>
          <a:prstGeom prst="rect">
            <a:avLst/>
          </a:prstGeom>
          <a:noFill/>
          <a:ln>
            <a:noFill/>
          </a:ln>
        </p:spPr>
        <p:txBody>
          <a:bodyPr spcFirstLastPara="1" wrap="square" lIns="91425" tIns="45700" rIns="91425" bIns="45700" anchor="ctr" anchorCtr="0">
            <a:normAutofit/>
          </a:bodyPr>
          <a:lstStyle>
            <a:lvl1pPr marL="457200" lvl="0" indent="-228600" algn="ctr">
              <a:lnSpc>
                <a:spcPct val="70000"/>
              </a:lnSpc>
              <a:spcBef>
                <a:spcPts val="1000"/>
              </a:spcBef>
              <a:spcAft>
                <a:spcPts val="0"/>
              </a:spcAft>
              <a:buClr>
                <a:schemeClr val="lt1"/>
              </a:buClr>
              <a:buSzPts val="3000"/>
              <a:buNone/>
              <a:defRPr sz="3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53"/>
          <p:cNvSpPr txBox="1">
            <a:spLocks noGrp="1"/>
          </p:cNvSpPr>
          <p:nvPr>
            <p:ph type="body" idx="2"/>
          </p:nvPr>
        </p:nvSpPr>
        <p:spPr>
          <a:xfrm>
            <a:off x="2248247" y="4980067"/>
            <a:ext cx="7695506" cy="61258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2000"/>
              <a:buNone/>
              <a:defRPr sz="2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53"/>
          <p:cNvSpPr txBox="1">
            <a:spLocks noGrp="1"/>
          </p:cNvSpPr>
          <p:nvPr>
            <p:ph type="body" idx="3"/>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raph Slide 1">
  <p:cSld name="Graph Slide 1">
    <p:spTree>
      <p:nvGrpSpPr>
        <p:cNvPr id="1" name="Shape 206"/>
        <p:cNvGrpSpPr/>
        <p:nvPr/>
      </p:nvGrpSpPr>
      <p:grpSpPr>
        <a:xfrm>
          <a:off x="0" y="0"/>
          <a:ext cx="0" cy="0"/>
          <a:chOff x="0" y="0"/>
          <a:chExt cx="0" cy="0"/>
        </a:xfrm>
      </p:grpSpPr>
      <p:sp>
        <p:nvSpPr>
          <p:cNvPr id="207" name="Google Shape;207;p54"/>
          <p:cNvSpPr/>
          <p:nvPr/>
        </p:nvSpPr>
        <p:spPr>
          <a:xfrm rot="5400000">
            <a:off x="8434" y="823599"/>
            <a:ext cx="1189819" cy="9823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8" name="Google Shape;208;p54"/>
          <p:cNvSpPr txBox="1">
            <a:spLocks noGrp="1"/>
          </p:cNvSpPr>
          <p:nvPr>
            <p:ph type="body" idx="1"/>
          </p:nvPr>
        </p:nvSpPr>
        <p:spPr>
          <a:xfrm>
            <a:off x="654228" y="277803"/>
            <a:ext cx="10370191" cy="1189820"/>
          </a:xfrm>
          <a:prstGeom prst="rect">
            <a:avLst/>
          </a:prstGeom>
          <a:noFill/>
          <a:ln>
            <a:noFill/>
          </a:ln>
        </p:spPr>
        <p:txBody>
          <a:bodyPr spcFirstLastPara="1" wrap="square" lIns="91425" tIns="45700" rIns="91425" bIns="45700" anchor="ctr" anchorCtr="0">
            <a:normAutofit/>
          </a:bodyPr>
          <a:lstStyle>
            <a:lvl1pPr marL="457200" marR="0" lvl="0" indent="-228600" algn="l">
              <a:lnSpc>
                <a:spcPct val="70000"/>
              </a:lnSpc>
              <a:spcBef>
                <a:spcPts val="1000"/>
              </a:spcBef>
              <a:spcAft>
                <a:spcPts val="0"/>
              </a:spcAft>
              <a:buClr>
                <a:schemeClr val="dk2"/>
              </a:buClr>
              <a:buSzPts val="3200"/>
              <a:buFont typeface="Arial"/>
              <a:buNone/>
              <a:defRPr sz="3200">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9" name="Google Shape;209;p54"/>
          <p:cNvPicPr preferRelativeResize="0"/>
          <p:nvPr/>
        </p:nvPicPr>
        <p:blipFill rotWithShape="1">
          <a:blip r:embed="rId2">
            <a:alphaModFix/>
          </a:blip>
          <a:srcRect/>
          <a:stretch/>
        </p:blipFill>
        <p:spPr>
          <a:xfrm>
            <a:off x="11114691" y="277804"/>
            <a:ext cx="516232" cy="745669"/>
          </a:xfrm>
          <a:prstGeom prst="rect">
            <a:avLst/>
          </a:prstGeom>
          <a:noFill/>
          <a:ln>
            <a:noFill/>
          </a:ln>
        </p:spPr>
      </p:pic>
      <p:sp>
        <p:nvSpPr>
          <p:cNvPr id="210" name="Google Shape;210;p54"/>
          <p:cNvSpPr>
            <a:spLocks noGrp="1"/>
          </p:cNvSpPr>
          <p:nvPr>
            <p:ph type="chart" idx="2"/>
          </p:nvPr>
        </p:nvSpPr>
        <p:spPr>
          <a:xfrm>
            <a:off x="1430338" y="1747838"/>
            <a:ext cx="9134475" cy="436086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1" name="Google Shape;211;p54"/>
          <p:cNvSpPr/>
          <p:nvPr/>
        </p:nvSpPr>
        <p:spPr>
          <a:xfrm>
            <a:off x="0" y="6245413"/>
            <a:ext cx="12187066" cy="6125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2" name="Google Shape;212;p54"/>
          <p:cNvSpPr txBox="1">
            <a:spLocks noGrp="1"/>
          </p:cNvSpPr>
          <p:nvPr>
            <p:ph type="body" idx="3"/>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Slide 1">
  <p:cSld name="Thank You Slide 1">
    <p:spTree>
      <p:nvGrpSpPr>
        <p:cNvPr id="1" name="Shape 214"/>
        <p:cNvGrpSpPr/>
        <p:nvPr/>
      </p:nvGrpSpPr>
      <p:grpSpPr>
        <a:xfrm>
          <a:off x="0" y="0"/>
          <a:ext cx="0" cy="0"/>
          <a:chOff x="0" y="0"/>
          <a:chExt cx="0" cy="0"/>
        </a:xfrm>
      </p:grpSpPr>
      <p:pic>
        <p:nvPicPr>
          <p:cNvPr id="215" name="Google Shape;215;p55" descr="Background pattern&#10;&#10;Description automatically generated"/>
          <p:cNvPicPr preferRelativeResize="0"/>
          <p:nvPr/>
        </p:nvPicPr>
        <p:blipFill rotWithShape="1">
          <a:blip r:embed="rId2">
            <a:alphaModFix/>
          </a:blip>
          <a:srcRect/>
          <a:stretch/>
        </p:blipFill>
        <p:spPr>
          <a:xfrm>
            <a:off x="0" y="1785"/>
            <a:ext cx="12192000" cy="6854430"/>
          </a:xfrm>
          <a:prstGeom prst="rect">
            <a:avLst/>
          </a:prstGeom>
          <a:noFill/>
          <a:ln>
            <a:noFill/>
          </a:ln>
        </p:spPr>
      </p:pic>
      <p:sp>
        <p:nvSpPr>
          <p:cNvPr id="216" name="Google Shape;216;p55"/>
          <p:cNvSpPr txBox="1">
            <a:spLocks noGrp="1"/>
          </p:cNvSpPr>
          <p:nvPr>
            <p:ph type="title"/>
          </p:nvPr>
        </p:nvSpPr>
        <p:spPr>
          <a:xfrm>
            <a:off x="1610698" y="823864"/>
            <a:ext cx="8981220" cy="110704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5"/>
          <p:cNvSpPr/>
          <p:nvPr/>
        </p:nvSpPr>
        <p:spPr>
          <a:xfrm>
            <a:off x="5455664" y="1930911"/>
            <a:ext cx="1275549" cy="14195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8" name="Google Shape;218;p55"/>
          <p:cNvPicPr preferRelativeResize="0"/>
          <p:nvPr/>
        </p:nvPicPr>
        <p:blipFill rotWithShape="1">
          <a:blip r:embed="rId3">
            <a:alphaModFix/>
          </a:blip>
          <a:srcRect/>
          <a:stretch/>
        </p:blipFill>
        <p:spPr>
          <a:xfrm>
            <a:off x="11104605" y="277805"/>
            <a:ext cx="529474" cy="764795"/>
          </a:xfrm>
          <a:prstGeom prst="rect">
            <a:avLst/>
          </a:prstGeom>
          <a:noFill/>
          <a:ln>
            <a:noFill/>
          </a:ln>
        </p:spPr>
      </p:pic>
      <p:sp>
        <p:nvSpPr>
          <p:cNvPr id="219" name="Google Shape;219;p55"/>
          <p:cNvSpPr txBox="1">
            <a:spLocks noGrp="1"/>
          </p:cNvSpPr>
          <p:nvPr>
            <p:ph type="body" idx="1"/>
          </p:nvPr>
        </p:nvSpPr>
        <p:spPr>
          <a:xfrm>
            <a:off x="1610697" y="2328261"/>
            <a:ext cx="8981219" cy="2201477"/>
          </a:xfrm>
          <a:prstGeom prst="rect">
            <a:avLst/>
          </a:prstGeom>
          <a:noFill/>
          <a:ln>
            <a:noFill/>
          </a:ln>
        </p:spPr>
        <p:txBody>
          <a:bodyPr spcFirstLastPara="1" wrap="square" lIns="91425" tIns="45700" rIns="91425" bIns="45700" anchor="ctr" anchorCtr="0">
            <a:noAutofit/>
          </a:bodyPr>
          <a:lstStyle>
            <a:lvl1pPr marL="457200" lvl="0" indent="-228600" algn="ctr">
              <a:lnSpc>
                <a:spcPct val="150000"/>
              </a:lnSpc>
              <a:spcBef>
                <a:spcPts val="1000"/>
              </a:spcBef>
              <a:spcAft>
                <a:spcPts val="0"/>
              </a:spcAft>
              <a:buClr>
                <a:schemeClr val="lt1"/>
              </a:buClr>
              <a:buSzPts val="3200"/>
              <a:buNone/>
              <a:defRPr sz="3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55"/>
          <p:cNvSpPr txBox="1">
            <a:spLocks noGrp="1"/>
          </p:cNvSpPr>
          <p:nvPr>
            <p:ph type="body" idx="2"/>
          </p:nvPr>
        </p:nvSpPr>
        <p:spPr>
          <a:xfrm>
            <a:off x="1610697" y="4952165"/>
            <a:ext cx="8981219" cy="79678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2000"/>
              <a:buNone/>
              <a:defRPr sz="2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55"/>
          <p:cNvSpPr txBox="1">
            <a:spLocks noGrp="1"/>
          </p:cNvSpPr>
          <p:nvPr>
            <p:ph type="body" idx="3"/>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Slide 2">
  <p:cSld name="Thank You Slide 2">
    <p:spTree>
      <p:nvGrpSpPr>
        <p:cNvPr id="1" name="Shape 223"/>
        <p:cNvGrpSpPr/>
        <p:nvPr/>
      </p:nvGrpSpPr>
      <p:grpSpPr>
        <a:xfrm>
          <a:off x="0" y="0"/>
          <a:ext cx="0" cy="0"/>
          <a:chOff x="0" y="0"/>
          <a:chExt cx="0" cy="0"/>
        </a:xfrm>
      </p:grpSpPr>
      <p:pic>
        <p:nvPicPr>
          <p:cNvPr id="224" name="Google Shape;224;p56" descr="Background pattern&#10;&#10;Description automatically generated with medium confidence"/>
          <p:cNvPicPr preferRelativeResize="0"/>
          <p:nvPr/>
        </p:nvPicPr>
        <p:blipFill rotWithShape="1">
          <a:blip r:embed="rId2">
            <a:alphaModFix/>
          </a:blip>
          <a:srcRect/>
          <a:stretch/>
        </p:blipFill>
        <p:spPr>
          <a:xfrm>
            <a:off x="2467" y="0"/>
            <a:ext cx="12187066" cy="6858000"/>
          </a:xfrm>
          <a:prstGeom prst="rect">
            <a:avLst/>
          </a:prstGeom>
          <a:noFill/>
          <a:ln>
            <a:noFill/>
          </a:ln>
        </p:spPr>
      </p:pic>
      <p:sp>
        <p:nvSpPr>
          <p:cNvPr id="225" name="Google Shape;225;p56"/>
          <p:cNvSpPr txBox="1">
            <a:spLocks noGrp="1"/>
          </p:cNvSpPr>
          <p:nvPr>
            <p:ph type="title"/>
          </p:nvPr>
        </p:nvSpPr>
        <p:spPr>
          <a:xfrm>
            <a:off x="1610698" y="823864"/>
            <a:ext cx="8981220" cy="110704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6"/>
          <p:cNvSpPr/>
          <p:nvPr/>
        </p:nvSpPr>
        <p:spPr>
          <a:xfrm>
            <a:off x="5455664" y="1930911"/>
            <a:ext cx="1275549" cy="14195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27" name="Google Shape;227;p56"/>
          <p:cNvPicPr preferRelativeResize="0"/>
          <p:nvPr/>
        </p:nvPicPr>
        <p:blipFill rotWithShape="1">
          <a:blip r:embed="rId3">
            <a:alphaModFix/>
          </a:blip>
          <a:srcRect/>
          <a:stretch/>
        </p:blipFill>
        <p:spPr>
          <a:xfrm>
            <a:off x="11098275" y="277804"/>
            <a:ext cx="528575" cy="764797"/>
          </a:xfrm>
          <a:prstGeom prst="rect">
            <a:avLst/>
          </a:prstGeom>
          <a:noFill/>
          <a:ln>
            <a:noFill/>
          </a:ln>
        </p:spPr>
      </p:pic>
      <p:sp>
        <p:nvSpPr>
          <p:cNvPr id="228" name="Google Shape;228;p56"/>
          <p:cNvSpPr txBox="1">
            <a:spLocks noGrp="1"/>
          </p:cNvSpPr>
          <p:nvPr>
            <p:ph type="body" idx="1"/>
          </p:nvPr>
        </p:nvSpPr>
        <p:spPr>
          <a:xfrm>
            <a:off x="1610697" y="2328261"/>
            <a:ext cx="8981219" cy="2201477"/>
          </a:xfrm>
          <a:prstGeom prst="rect">
            <a:avLst/>
          </a:prstGeom>
          <a:noFill/>
          <a:ln>
            <a:noFill/>
          </a:ln>
        </p:spPr>
        <p:txBody>
          <a:bodyPr spcFirstLastPara="1" wrap="square" lIns="91425" tIns="45700" rIns="91425" bIns="45700" anchor="ctr" anchorCtr="0">
            <a:noAutofit/>
          </a:bodyPr>
          <a:lstStyle>
            <a:lvl1pPr marL="457200" lvl="0" indent="-228600" algn="ctr">
              <a:lnSpc>
                <a:spcPct val="150000"/>
              </a:lnSpc>
              <a:spcBef>
                <a:spcPts val="1000"/>
              </a:spcBef>
              <a:spcAft>
                <a:spcPts val="0"/>
              </a:spcAft>
              <a:buClr>
                <a:schemeClr val="lt1"/>
              </a:buClr>
              <a:buSzPts val="3200"/>
              <a:buNone/>
              <a:defRPr sz="3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6"/>
          <p:cNvSpPr txBox="1">
            <a:spLocks noGrp="1"/>
          </p:cNvSpPr>
          <p:nvPr>
            <p:ph type="body" idx="2"/>
          </p:nvPr>
        </p:nvSpPr>
        <p:spPr>
          <a:xfrm>
            <a:off x="1610697" y="4952165"/>
            <a:ext cx="8981219" cy="79678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2000"/>
              <a:buNone/>
              <a:defRPr sz="2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56"/>
          <p:cNvSpPr txBox="1">
            <a:spLocks noGrp="1"/>
          </p:cNvSpPr>
          <p:nvPr>
            <p:ph type="body" idx="3"/>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losing Art 2">
  <p:cSld name="Closing Art 2">
    <p:spTree>
      <p:nvGrpSpPr>
        <p:cNvPr id="1" name="Shape 232"/>
        <p:cNvGrpSpPr/>
        <p:nvPr/>
      </p:nvGrpSpPr>
      <p:grpSpPr>
        <a:xfrm>
          <a:off x="0" y="0"/>
          <a:ext cx="0" cy="0"/>
          <a:chOff x="0" y="0"/>
          <a:chExt cx="0" cy="0"/>
        </a:xfrm>
      </p:grpSpPr>
      <p:pic>
        <p:nvPicPr>
          <p:cNvPr id="233" name="Google Shape;233;p58" descr="Background pattern&#10;&#10;Description automatically generated with medium confidence"/>
          <p:cNvPicPr preferRelativeResize="0"/>
          <p:nvPr/>
        </p:nvPicPr>
        <p:blipFill rotWithShape="1">
          <a:blip r:embed="rId2">
            <a:alphaModFix/>
          </a:blip>
          <a:srcRect/>
          <a:stretch/>
        </p:blipFill>
        <p:spPr>
          <a:xfrm>
            <a:off x="2467" y="0"/>
            <a:ext cx="12187066" cy="6858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losing Art 3">
  <p:cSld name="Closing Art 3">
    <p:spTree>
      <p:nvGrpSpPr>
        <p:cNvPr id="1" name="Shape 234"/>
        <p:cNvGrpSpPr/>
        <p:nvPr/>
      </p:nvGrpSpPr>
      <p:grpSpPr>
        <a:xfrm>
          <a:off x="0" y="0"/>
          <a:ext cx="0" cy="0"/>
          <a:chOff x="0" y="0"/>
          <a:chExt cx="0" cy="0"/>
        </a:xfrm>
      </p:grpSpPr>
      <p:pic>
        <p:nvPicPr>
          <p:cNvPr id="235" name="Google Shape;235;p59"/>
          <p:cNvPicPr preferRelativeResize="0"/>
          <p:nvPr/>
        </p:nvPicPr>
        <p:blipFill rotWithShape="1">
          <a:blip r:embed="rId2">
            <a:alphaModFix/>
          </a:blip>
          <a:srcRect/>
          <a:stretch/>
        </p:blipFill>
        <p:spPr>
          <a:xfrm>
            <a:off x="2466" y="694"/>
            <a:ext cx="12189533" cy="685661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Art 4">
  <p:cSld name="Closing Art 4">
    <p:spTree>
      <p:nvGrpSpPr>
        <p:cNvPr id="1" name="Shape 236"/>
        <p:cNvGrpSpPr/>
        <p:nvPr/>
      </p:nvGrpSpPr>
      <p:grpSpPr>
        <a:xfrm>
          <a:off x="0" y="0"/>
          <a:ext cx="0" cy="0"/>
          <a:chOff x="0" y="0"/>
          <a:chExt cx="0" cy="0"/>
        </a:xfrm>
      </p:grpSpPr>
      <p:pic>
        <p:nvPicPr>
          <p:cNvPr id="237" name="Google Shape;237;p60"/>
          <p:cNvPicPr preferRelativeResize="0"/>
          <p:nvPr/>
        </p:nvPicPr>
        <p:blipFill rotWithShape="1">
          <a:blip r:embed="rId2">
            <a:alphaModFix/>
          </a:blip>
          <a:srcRect/>
          <a:stretch/>
        </p:blipFill>
        <p:spPr>
          <a:xfrm>
            <a:off x="5639" y="3172"/>
            <a:ext cx="12180721" cy="68516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losing Art 1">
  <p:cSld name="Closing Art 1">
    <p:spTree>
      <p:nvGrpSpPr>
        <p:cNvPr id="1" name="Shape 27"/>
        <p:cNvGrpSpPr/>
        <p:nvPr/>
      </p:nvGrpSpPr>
      <p:grpSpPr>
        <a:xfrm>
          <a:off x="0" y="0"/>
          <a:ext cx="0" cy="0"/>
          <a:chOff x="0" y="0"/>
          <a:chExt cx="0" cy="0"/>
        </a:xfrm>
      </p:grpSpPr>
      <p:pic>
        <p:nvPicPr>
          <p:cNvPr id="28" name="Google Shape;28;p57" descr="Background pattern&#10;&#10;Description automatically generated"/>
          <p:cNvPicPr preferRelativeResize="0"/>
          <p:nvPr/>
        </p:nvPicPr>
        <p:blipFill rotWithShape="1">
          <a:blip r:embed="rId2">
            <a:alphaModFix/>
          </a:blip>
          <a:srcRect/>
          <a:stretch/>
        </p:blipFill>
        <p:spPr>
          <a:xfrm>
            <a:off x="0" y="1785"/>
            <a:ext cx="12192000" cy="68544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29"/>
        <p:cNvGrpSpPr/>
        <p:nvPr/>
      </p:nvGrpSpPr>
      <p:grpSpPr>
        <a:xfrm>
          <a:off x="0" y="0"/>
          <a:ext cx="0" cy="0"/>
          <a:chOff x="0" y="0"/>
          <a:chExt cx="0" cy="0"/>
        </a:xfrm>
      </p:grpSpPr>
      <p:pic>
        <p:nvPicPr>
          <p:cNvPr id="30" name="Google Shape;30;p32" descr="Background pattern&#10;&#10;Description automatically generated with medium confidence"/>
          <p:cNvPicPr preferRelativeResize="0"/>
          <p:nvPr/>
        </p:nvPicPr>
        <p:blipFill rotWithShape="1">
          <a:blip r:embed="rId2">
            <a:alphaModFix/>
          </a:blip>
          <a:srcRect/>
          <a:stretch/>
        </p:blipFill>
        <p:spPr>
          <a:xfrm>
            <a:off x="0" y="0"/>
            <a:ext cx="12191999" cy="6858000"/>
          </a:xfrm>
          <a:prstGeom prst="rect">
            <a:avLst/>
          </a:prstGeom>
          <a:noFill/>
          <a:ln>
            <a:noFill/>
          </a:ln>
        </p:spPr>
      </p:pic>
      <p:sp>
        <p:nvSpPr>
          <p:cNvPr id="31" name="Google Shape;31;p32"/>
          <p:cNvSpPr txBox="1">
            <a:spLocks noGrp="1"/>
          </p:cNvSpPr>
          <p:nvPr>
            <p:ph type="body" idx="1"/>
          </p:nvPr>
        </p:nvSpPr>
        <p:spPr>
          <a:xfrm>
            <a:off x="3283131" y="1958296"/>
            <a:ext cx="8569235" cy="16144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6000"/>
              <a:buNone/>
              <a:defRPr sz="6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2"/>
          <p:cNvSpPr txBox="1">
            <a:spLocks noGrp="1"/>
          </p:cNvSpPr>
          <p:nvPr>
            <p:ph type="body" idx="2"/>
          </p:nvPr>
        </p:nvSpPr>
        <p:spPr>
          <a:xfrm>
            <a:off x="3285601" y="3489452"/>
            <a:ext cx="8569235" cy="767969"/>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2"/>
          <p:cNvSpPr txBox="1">
            <a:spLocks noGrp="1"/>
          </p:cNvSpPr>
          <p:nvPr>
            <p:ph type="body" idx="3"/>
          </p:nvPr>
        </p:nvSpPr>
        <p:spPr>
          <a:xfrm>
            <a:off x="3285601" y="4257421"/>
            <a:ext cx="8569235" cy="767969"/>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2"/>
          <p:cNvSpPr/>
          <p:nvPr/>
        </p:nvSpPr>
        <p:spPr>
          <a:xfrm>
            <a:off x="2895872" y="1832610"/>
            <a:ext cx="95250" cy="3192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35"/>
        <p:cNvGrpSpPr/>
        <p:nvPr/>
      </p:nvGrpSpPr>
      <p:grpSpPr>
        <a:xfrm>
          <a:off x="0" y="0"/>
          <a:ext cx="0" cy="0"/>
          <a:chOff x="0" y="0"/>
          <a:chExt cx="0" cy="0"/>
        </a:xfrm>
      </p:grpSpPr>
      <p:pic>
        <p:nvPicPr>
          <p:cNvPr id="36" name="Google Shape;36;p33" descr="Background pattern&#10;&#10;Description automatically generated"/>
          <p:cNvPicPr preferRelativeResize="0"/>
          <p:nvPr/>
        </p:nvPicPr>
        <p:blipFill rotWithShape="1">
          <a:blip r:embed="rId2">
            <a:alphaModFix/>
          </a:blip>
          <a:srcRect/>
          <a:stretch/>
        </p:blipFill>
        <p:spPr>
          <a:xfrm>
            <a:off x="5639" y="0"/>
            <a:ext cx="12180722" cy="6858000"/>
          </a:xfrm>
          <a:prstGeom prst="rect">
            <a:avLst/>
          </a:prstGeom>
          <a:noFill/>
          <a:ln>
            <a:noFill/>
          </a:ln>
        </p:spPr>
      </p:pic>
      <p:sp>
        <p:nvSpPr>
          <p:cNvPr id="37" name="Google Shape;37;p33"/>
          <p:cNvSpPr txBox="1">
            <a:spLocks noGrp="1"/>
          </p:cNvSpPr>
          <p:nvPr>
            <p:ph type="body" idx="1"/>
          </p:nvPr>
        </p:nvSpPr>
        <p:spPr>
          <a:xfrm>
            <a:off x="3283131" y="1958296"/>
            <a:ext cx="8569235" cy="16144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6000"/>
              <a:buNone/>
              <a:defRPr sz="6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3"/>
          <p:cNvSpPr txBox="1">
            <a:spLocks noGrp="1"/>
          </p:cNvSpPr>
          <p:nvPr>
            <p:ph type="body" idx="2"/>
          </p:nvPr>
        </p:nvSpPr>
        <p:spPr>
          <a:xfrm>
            <a:off x="3285601" y="3489452"/>
            <a:ext cx="8569235" cy="767969"/>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body" idx="3"/>
          </p:nvPr>
        </p:nvSpPr>
        <p:spPr>
          <a:xfrm>
            <a:off x="3285601" y="4257421"/>
            <a:ext cx="8569235" cy="767969"/>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3"/>
          <p:cNvSpPr/>
          <p:nvPr/>
        </p:nvSpPr>
        <p:spPr>
          <a:xfrm>
            <a:off x="2895872" y="1832610"/>
            <a:ext cx="95250" cy="31927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41"/>
        <p:cNvGrpSpPr/>
        <p:nvPr/>
      </p:nvGrpSpPr>
      <p:grpSpPr>
        <a:xfrm>
          <a:off x="0" y="0"/>
          <a:ext cx="0" cy="0"/>
          <a:chOff x="0" y="0"/>
          <a:chExt cx="0" cy="0"/>
        </a:xfrm>
      </p:grpSpPr>
      <p:pic>
        <p:nvPicPr>
          <p:cNvPr id="42" name="Google Shape;42;p35"/>
          <p:cNvPicPr preferRelativeResize="0"/>
          <p:nvPr/>
        </p:nvPicPr>
        <p:blipFill rotWithShape="1">
          <a:blip r:embed="rId2">
            <a:alphaModFix/>
          </a:blip>
          <a:srcRect/>
          <a:stretch/>
        </p:blipFill>
        <p:spPr>
          <a:xfrm>
            <a:off x="5639" y="3172"/>
            <a:ext cx="12180721" cy="6851656"/>
          </a:xfrm>
          <a:prstGeom prst="rect">
            <a:avLst/>
          </a:prstGeom>
          <a:noFill/>
          <a:ln>
            <a:noFill/>
          </a:ln>
        </p:spPr>
      </p:pic>
      <p:sp>
        <p:nvSpPr>
          <p:cNvPr id="43" name="Google Shape;43;p35"/>
          <p:cNvSpPr txBox="1">
            <a:spLocks noGrp="1"/>
          </p:cNvSpPr>
          <p:nvPr>
            <p:ph type="body" idx="1"/>
          </p:nvPr>
        </p:nvSpPr>
        <p:spPr>
          <a:xfrm>
            <a:off x="8809" y="2163545"/>
            <a:ext cx="12180722" cy="16144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6000"/>
              <a:buNone/>
              <a:defRPr sz="60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2"/>
          </p:nvPr>
        </p:nvSpPr>
        <p:spPr>
          <a:xfrm>
            <a:off x="2471" y="3694701"/>
            <a:ext cx="12189530" cy="78784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5"/>
          <p:cNvSpPr txBox="1">
            <a:spLocks noGrp="1"/>
          </p:cNvSpPr>
          <p:nvPr>
            <p:ph type="body" idx="3"/>
          </p:nvPr>
        </p:nvSpPr>
        <p:spPr>
          <a:xfrm>
            <a:off x="0" y="4500134"/>
            <a:ext cx="12189530" cy="78784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3600"/>
              <a:buNone/>
              <a:defRPr sz="36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 name="Google Shape;46;p35"/>
          <p:cNvPicPr preferRelativeResize="0"/>
          <p:nvPr/>
        </p:nvPicPr>
        <p:blipFill rotWithShape="1">
          <a:blip r:embed="rId3">
            <a:alphaModFix/>
          </a:blip>
          <a:srcRect/>
          <a:stretch/>
        </p:blipFill>
        <p:spPr>
          <a:xfrm>
            <a:off x="11098275" y="279019"/>
            <a:ext cx="528575" cy="7623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Divider 4">
  <p:cSld name="Section Divider 4">
    <p:spTree>
      <p:nvGrpSpPr>
        <p:cNvPr id="1" name="Shape 47"/>
        <p:cNvGrpSpPr/>
        <p:nvPr/>
      </p:nvGrpSpPr>
      <p:grpSpPr>
        <a:xfrm>
          <a:off x="0" y="0"/>
          <a:ext cx="0" cy="0"/>
          <a:chOff x="0" y="0"/>
          <a:chExt cx="0" cy="0"/>
        </a:xfrm>
      </p:grpSpPr>
      <p:pic>
        <p:nvPicPr>
          <p:cNvPr id="48" name="Google Shape;48;p3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9" name="Google Shape;49;p36"/>
          <p:cNvPicPr preferRelativeResize="0"/>
          <p:nvPr/>
        </p:nvPicPr>
        <p:blipFill rotWithShape="1">
          <a:blip r:embed="rId3">
            <a:alphaModFix/>
          </a:blip>
          <a:srcRect/>
          <a:stretch/>
        </p:blipFill>
        <p:spPr>
          <a:xfrm>
            <a:off x="11104605" y="277805"/>
            <a:ext cx="529474" cy="764795"/>
          </a:xfrm>
          <a:prstGeom prst="rect">
            <a:avLst/>
          </a:prstGeom>
          <a:noFill/>
          <a:ln>
            <a:noFill/>
          </a:ln>
        </p:spPr>
      </p:pic>
      <p:sp>
        <p:nvSpPr>
          <p:cNvPr id="50" name="Google Shape;50;p36"/>
          <p:cNvSpPr/>
          <p:nvPr/>
        </p:nvSpPr>
        <p:spPr>
          <a:xfrm>
            <a:off x="1390650" y="1832610"/>
            <a:ext cx="95250" cy="3192780"/>
          </a:xfrm>
          <a:prstGeom prst="rect">
            <a:avLst/>
          </a:prstGeom>
          <a:solidFill>
            <a:srgbClr val="FF5F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 name="Google Shape;51;p36"/>
          <p:cNvSpPr txBox="1">
            <a:spLocks noGrp="1"/>
          </p:cNvSpPr>
          <p:nvPr>
            <p:ph type="title"/>
          </p:nvPr>
        </p:nvSpPr>
        <p:spPr>
          <a:xfrm>
            <a:off x="1627542" y="1832610"/>
            <a:ext cx="947073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1627542" y="3603292"/>
            <a:ext cx="9470733" cy="14220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6"/>
          <p:cNvSpPr txBox="1">
            <a:spLocks noGrp="1"/>
          </p:cNvSpPr>
          <p:nvPr>
            <p:ph type="body" idx="2"/>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Divider 3">
  <p:cSld name="Section Divider 3">
    <p:spTree>
      <p:nvGrpSpPr>
        <p:cNvPr id="1" name="Shape 55"/>
        <p:cNvGrpSpPr/>
        <p:nvPr/>
      </p:nvGrpSpPr>
      <p:grpSpPr>
        <a:xfrm>
          <a:off x="0" y="0"/>
          <a:ext cx="0" cy="0"/>
          <a:chOff x="0" y="0"/>
          <a:chExt cx="0" cy="0"/>
        </a:xfrm>
      </p:grpSpPr>
      <p:pic>
        <p:nvPicPr>
          <p:cNvPr id="56" name="Google Shape;56;p37"/>
          <p:cNvPicPr preferRelativeResize="0"/>
          <p:nvPr/>
        </p:nvPicPr>
        <p:blipFill rotWithShape="1">
          <a:blip r:embed="rId2">
            <a:alphaModFix/>
          </a:blip>
          <a:srcRect/>
          <a:stretch/>
        </p:blipFill>
        <p:spPr>
          <a:xfrm>
            <a:off x="2466" y="694"/>
            <a:ext cx="12189532" cy="6856612"/>
          </a:xfrm>
          <a:prstGeom prst="rect">
            <a:avLst/>
          </a:prstGeom>
          <a:noFill/>
          <a:ln>
            <a:noFill/>
          </a:ln>
        </p:spPr>
      </p:pic>
      <p:pic>
        <p:nvPicPr>
          <p:cNvPr id="57" name="Google Shape;57;p37"/>
          <p:cNvPicPr preferRelativeResize="0"/>
          <p:nvPr/>
        </p:nvPicPr>
        <p:blipFill rotWithShape="1">
          <a:blip r:embed="rId3">
            <a:alphaModFix/>
          </a:blip>
          <a:srcRect/>
          <a:stretch/>
        </p:blipFill>
        <p:spPr>
          <a:xfrm>
            <a:off x="11098275" y="279019"/>
            <a:ext cx="528575" cy="762367"/>
          </a:xfrm>
          <a:prstGeom prst="rect">
            <a:avLst/>
          </a:prstGeom>
          <a:noFill/>
          <a:ln>
            <a:noFill/>
          </a:ln>
        </p:spPr>
      </p:pic>
      <p:sp>
        <p:nvSpPr>
          <p:cNvPr id="58" name="Google Shape;58;p37"/>
          <p:cNvSpPr/>
          <p:nvPr/>
        </p:nvSpPr>
        <p:spPr>
          <a:xfrm>
            <a:off x="1390650" y="1832610"/>
            <a:ext cx="95250" cy="31927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37"/>
          <p:cNvSpPr txBox="1">
            <a:spLocks noGrp="1"/>
          </p:cNvSpPr>
          <p:nvPr>
            <p:ph type="title"/>
          </p:nvPr>
        </p:nvSpPr>
        <p:spPr>
          <a:xfrm>
            <a:off x="1627542" y="1832610"/>
            <a:ext cx="947073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1627542" y="3603292"/>
            <a:ext cx="9470733" cy="14220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body" idx="2"/>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Divider 2">
  <p:cSld name="Section Divider 2">
    <p:spTree>
      <p:nvGrpSpPr>
        <p:cNvPr id="1" name="Shape 63"/>
        <p:cNvGrpSpPr/>
        <p:nvPr/>
      </p:nvGrpSpPr>
      <p:grpSpPr>
        <a:xfrm>
          <a:off x="0" y="0"/>
          <a:ext cx="0" cy="0"/>
          <a:chOff x="0" y="0"/>
          <a:chExt cx="0" cy="0"/>
        </a:xfrm>
      </p:grpSpPr>
      <p:pic>
        <p:nvPicPr>
          <p:cNvPr id="64" name="Google Shape;64;p38"/>
          <p:cNvPicPr preferRelativeResize="0"/>
          <p:nvPr/>
        </p:nvPicPr>
        <p:blipFill rotWithShape="1">
          <a:blip r:embed="rId2">
            <a:alphaModFix/>
          </a:blip>
          <a:srcRect/>
          <a:stretch/>
        </p:blipFill>
        <p:spPr>
          <a:xfrm>
            <a:off x="2466" y="694"/>
            <a:ext cx="12189533" cy="6856612"/>
          </a:xfrm>
          <a:prstGeom prst="rect">
            <a:avLst/>
          </a:prstGeom>
          <a:noFill/>
          <a:ln>
            <a:noFill/>
          </a:ln>
        </p:spPr>
      </p:pic>
      <p:pic>
        <p:nvPicPr>
          <p:cNvPr id="65" name="Google Shape;65;p38"/>
          <p:cNvPicPr preferRelativeResize="0"/>
          <p:nvPr/>
        </p:nvPicPr>
        <p:blipFill rotWithShape="1">
          <a:blip r:embed="rId3">
            <a:alphaModFix/>
          </a:blip>
          <a:srcRect/>
          <a:stretch/>
        </p:blipFill>
        <p:spPr>
          <a:xfrm>
            <a:off x="11104605" y="277805"/>
            <a:ext cx="529474" cy="764795"/>
          </a:xfrm>
          <a:prstGeom prst="rect">
            <a:avLst/>
          </a:prstGeom>
          <a:noFill/>
          <a:ln>
            <a:noFill/>
          </a:ln>
        </p:spPr>
      </p:pic>
      <p:sp>
        <p:nvSpPr>
          <p:cNvPr id="66" name="Google Shape;66;p38"/>
          <p:cNvSpPr/>
          <p:nvPr/>
        </p:nvSpPr>
        <p:spPr>
          <a:xfrm>
            <a:off x="1390650" y="1832610"/>
            <a:ext cx="95250" cy="3192780"/>
          </a:xfrm>
          <a:prstGeom prst="rect">
            <a:avLst/>
          </a:prstGeom>
          <a:solidFill>
            <a:srgbClr val="FF5F0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38"/>
          <p:cNvSpPr txBox="1">
            <a:spLocks noGrp="1"/>
          </p:cNvSpPr>
          <p:nvPr>
            <p:ph type="title"/>
          </p:nvPr>
        </p:nvSpPr>
        <p:spPr>
          <a:xfrm>
            <a:off x="1627542" y="1832610"/>
            <a:ext cx="947073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8000"/>
              <a:buFont typeface="Arial"/>
              <a:buNone/>
              <a:defRPr sz="8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8"/>
          <p:cNvSpPr txBox="1">
            <a:spLocks noGrp="1"/>
          </p:cNvSpPr>
          <p:nvPr>
            <p:ph type="body" idx="1"/>
          </p:nvPr>
        </p:nvSpPr>
        <p:spPr>
          <a:xfrm>
            <a:off x="1627542" y="3603292"/>
            <a:ext cx="9470733" cy="14220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8"/>
          <p:cNvSpPr txBox="1">
            <a:spLocks noGrp="1"/>
          </p:cNvSpPr>
          <p:nvPr>
            <p:ph type="body" idx="2"/>
          </p:nvPr>
        </p:nvSpPr>
        <p:spPr>
          <a:xfrm>
            <a:off x="457200" y="6356350"/>
            <a:ext cx="815340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200"/>
              <a:buNone/>
              <a:defRPr sz="120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
          <p:cNvSpPr txBox="1">
            <a:spLocks noGrp="1"/>
          </p:cNvSpPr>
          <p:nvPr>
            <p:ph type="body" idx="1"/>
          </p:nvPr>
        </p:nvSpPr>
        <p:spPr>
          <a:xfrm>
            <a:off x="361600" y="2163550"/>
            <a:ext cx="11520000" cy="1614600"/>
          </a:xfrm>
          <a:prstGeom prst="rect">
            <a:avLst/>
          </a:prstGeom>
          <a:noFill/>
          <a:ln>
            <a:noFill/>
          </a:ln>
        </p:spPr>
        <p:txBody>
          <a:bodyPr spcFirstLastPara="1" wrap="square" lIns="91425" tIns="45700" rIns="91425" bIns="45700" anchor="t" anchorCtr="0">
            <a:normAutofit fontScale="62500" lnSpcReduction="20000"/>
          </a:bodyPr>
          <a:lstStyle/>
          <a:p>
            <a:r>
              <a:rPr lang="en-US"/>
              <a:t>ASTRA-sim2.0: Modeling Hierarchical Networks</a:t>
            </a:r>
          </a:p>
          <a:p>
            <a:r>
              <a:rPr lang="en-US"/>
              <a:t>and Disaggregated Systems for Large-model</a:t>
            </a:r>
          </a:p>
          <a:p>
            <a:pPr marL="0" indent="0">
              <a:spcBef>
                <a:spcPts val="0"/>
              </a:spcBef>
            </a:pPr>
            <a:r>
              <a:rPr lang="en-US"/>
              <a:t>Training at Scale</a:t>
            </a:r>
          </a:p>
        </p:txBody>
      </p:sp>
      <p:sp>
        <p:nvSpPr>
          <p:cNvPr id="243" name="Google Shape;243;p3"/>
          <p:cNvSpPr txBox="1">
            <a:spLocks noGrp="1"/>
          </p:cNvSpPr>
          <p:nvPr>
            <p:ph type="body" idx="3"/>
          </p:nvPr>
        </p:nvSpPr>
        <p:spPr>
          <a:xfrm>
            <a:off x="0" y="4500119"/>
            <a:ext cx="12189600" cy="13089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ct val="100000"/>
              <a:buNone/>
            </a:pPr>
            <a:endParaRPr lang="en-US"/>
          </a:p>
          <a:p>
            <a:pPr marL="0" indent="0">
              <a:spcBef>
                <a:spcPts val="0"/>
              </a:spcBef>
              <a:buSzPct val="100000"/>
            </a:pPr>
            <a:r>
              <a:rPr lang="en-US" dirty="0" err="1"/>
              <a:t>KaiZhuo</a:t>
            </a:r>
            <a:r>
              <a:rPr lang="en-US" dirty="0"/>
              <a:t> Yan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BCBFFF-9734-A4F8-4557-971C18EF13B5}"/>
              </a:ext>
            </a:extLst>
          </p:cNvPr>
          <p:cNvSpPr>
            <a:spLocks noGrp="1"/>
          </p:cNvSpPr>
          <p:nvPr>
            <p:ph type="body" idx="1"/>
          </p:nvPr>
        </p:nvSpPr>
        <p:spPr>
          <a:xfrm>
            <a:off x="654228" y="277803"/>
            <a:ext cx="10370191" cy="1189820"/>
          </a:xfrm>
        </p:spPr>
        <p:txBody>
          <a:bodyPr wrap="square" anchor="ctr">
            <a:normAutofit/>
          </a:bodyPr>
          <a:lstStyle/>
          <a:p>
            <a:r>
              <a:rPr lang="en-US" dirty="0"/>
              <a:t>Graph-based Execution Engine</a:t>
            </a:r>
          </a:p>
        </p:txBody>
      </p:sp>
      <p:sp>
        <p:nvSpPr>
          <p:cNvPr id="13" name="Text Placeholder 3">
            <a:extLst>
              <a:ext uri="{FF2B5EF4-FFF2-40B4-BE49-F238E27FC236}">
                <a16:creationId xmlns:a16="http://schemas.microsoft.com/office/drawing/2014/main" id="{EF3A2FC0-CDBB-B217-26B7-2BF36B945501}"/>
              </a:ext>
            </a:extLst>
          </p:cNvPr>
          <p:cNvSpPr>
            <a:spLocks noGrp="1"/>
          </p:cNvSpPr>
          <p:nvPr>
            <p:ph type="body" idx="3"/>
          </p:nvPr>
        </p:nvSpPr>
        <p:spPr>
          <a:xfrm>
            <a:off x="456604" y="1468761"/>
            <a:ext cx="5546725" cy="4775918"/>
          </a:xfrm>
        </p:spPr>
        <p:txBody>
          <a:bodyPr/>
          <a:lstStyle/>
          <a:p>
            <a:pPr marL="571500" indent="-342900">
              <a:buFont typeface="Calibri"/>
              <a:buChar char="-"/>
            </a:pPr>
            <a:r>
              <a:rPr lang="en-US" dirty="0"/>
              <a:t>The graph-based execution engine decouples parallelization strategies from the frontend implementation. The graph-based execution engine works on input graphs. The input graphs encode the execution of ML models and their associated parallelization strategies. </a:t>
            </a:r>
          </a:p>
        </p:txBody>
      </p:sp>
      <p:pic>
        <p:nvPicPr>
          <p:cNvPr id="6" name="Picture 5" descr="A diagram of a computer network&#10;&#10;Description automatically generated">
            <a:extLst>
              <a:ext uri="{FF2B5EF4-FFF2-40B4-BE49-F238E27FC236}">
                <a16:creationId xmlns:a16="http://schemas.microsoft.com/office/drawing/2014/main" id="{A6D7E242-E299-2588-C091-7A702082FB55}"/>
              </a:ext>
            </a:extLst>
          </p:cNvPr>
          <p:cNvPicPr>
            <a:picLocks noChangeAspect="1"/>
          </p:cNvPicPr>
          <p:nvPr/>
        </p:nvPicPr>
        <p:blipFill>
          <a:blip r:embed="rId2"/>
          <a:stretch>
            <a:fillRect/>
          </a:stretch>
        </p:blipFill>
        <p:spPr>
          <a:xfrm>
            <a:off x="6283968" y="2721652"/>
            <a:ext cx="4738687" cy="2452270"/>
          </a:xfrm>
          <a:prstGeom prst="rect">
            <a:avLst/>
          </a:prstGeom>
          <a:noFill/>
          <a:ln>
            <a:noFill/>
          </a:ln>
        </p:spPr>
      </p:pic>
      <p:sp>
        <p:nvSpPr>
          <p:cNvPr id="15" name="Text Placeholder 5">
            <a:extLst>
              <a:ext uri="{FF2B5EF4-FFF2-40B4-BE49-F238E27FC236}">
                <a16:creationId xmlns:a16="http://schemas.microsoft.com/office/drawing/2014/main" id="{873D5A9D-0E85-0AB7-3591-3454B8723A36}"/>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C79E23A5-DF4A-978F-A519-FD8429C8E927}"/>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10</a:t>
            </a:fld>
            <a:endParaRPr lang="en-US"/>
          </a:p>
        </p:txBody>
      </p:sp>
    </p:spTree>
    <p:extLst>
      <p:ext uri="{BB962C8B-B14F-4D97-AF65-F5344CB8AC3E}">
        <p14:creationId xmlns:p14="http://schemas.microsoft.com/office/powerpoint/2010/main" val="160278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92588-8800-4591-CFCB-9347C8C1C080}"/>
              </a:ext>
            </a:extLst>
          </p:cNvPr>
          <p:cNvSpPr>
            <a:spLocks noGrp="1"/>
          </p:cNvSpPr>
          <p:nvPr>
            <p:ph type="body" idx="1"/>
          </p:nvPr>
        </p:nvSpPr>
        <p:spPr>
          <a:xfrm>
            <a:off x="654228" y="277803"/>
            <a:ext cx="10370191" cy="1189820"/>
          </a:xfrm>
        </p:spPr>
        <p:txBody>
          <a:bodyPr wrap="square" anchor="ctr">
            <a:normAutofit/>
          </a:bodyPr>
          <a:lstStyle/>
          <a:p>
            <a:r>
              <a:rPr lang="en-US" dirty="0"/>
              <a:t>Execution Trace</a:t>
            </a:r>
          </a:p>
        </p:txBody>
      </p:sp>
      <p:sp>
        <p:nvSpPr>
          <p:cNvPr id="13" name="Text Placeholder 3">
            <a:extLst>
              <a:ext uri="{FF2B5EF4-FFF2-40B4-BE49-F238E27FC236}">
                <a16:creationId xmlns:a16="http://schemas.microsoft.com/office/drawing/2014/main" id="{7720A521-E487-F405-8E1C-9CAAA55A4999}"/>
              </a:ext>
            </a:extLst>
          </p:cNvPr>
          <p:cNvSpPr>
            <a:spLocks noGrp="1"/>
          </p:cNvSpPr>
          <p:nvPr>
            <p:ph type="body" idx="3"/>
          </p:nvPr>
        </p:nvSpPr>
        <p:spPr>
          <a:xfrm>
            <a:off x="650698" y="1148865"/>
            <a:ext cx="5546725" cy="5099409"/>
          </a:xfrm>
        </p:spPr>
        <p:txBody>
          <a:bodyPr/>
          <a:lstStyle/>
          <a:p>
            <a:pPr marL="571500" indent="-342900">
              <a:buFont typeface="Calibri"/>
              <a:buChar char="-"/>
            </a:pPr>
            <a:r>
              <a:rPr lang="en-US" dirty="0" err="1"/>
              <a:t>Pytorch</a:t>
            </a:r>
            <a:r>
              <a:rPr lang="en-US" dirty="0"/>
              <a:t> offer an option for collecting such graphs, we call the collected graphs execution traces(ETs)</a:t>
            </a:r>
            <a:endParaRPr lang="en-US"/>
          </a:p>
          <a:p>
            <a:pPr marL="571500" indent="-342900">
              <a:buFont typeface="Calibri"/>
              <a:buChar char="-"/>
            </a:pPr>
            <a:r>
              <a:rPr lang="en-US" dirty="0"/>
              <a:t>ETs will feed into the frontend and execution engine which is responsible for simulating a distributed training system. </a:t>
            </a:r>
          </a:p>
          <a:p>
            <a:pPr marL="571500" indent="-342900">
              <a:buFont typeface="Calibri"/>
              <a:buChar char="-"/>
            </a:pPr>
            <a:r>
              <a:rPr lang="en-US" dirty="0"/>
              <a:t>ETs will include information for simulation such as memory access, computation, and communication. </a:t>
            </a:r>
          </a:p>
          <a:p>
            <a:pPr marL="571500" indent="-342900">
              <a:buFont typeface="Calibri"/>
              <a:buChar char="-"/>
            </a:pPr>
            <a:r>
              <a:rPr lang="en-US" dirty="0"/>
              <a:t>In ETs, parallelization strategies are encoded with dependencies. As each NPU has an independent graph-based execution engine, each NPU can run different operations. </a:t>
            </a:r>
          </a:p>
        </p:txBody>
      </p:sp>
      <p:pic>
        <p:nvPicPr>
          <p:cNvPr id="6" name="Picture 5" descr="A white background with black text&#10;&#10;Description automatically generated">
            <a:extLst>
              <a:ext uri="{FF2B5EF4-FFF2-40B4-BE49-F238E27FC236}">
                <a16:creationId xmlns:a16="http://schemas.microsoft.com/office/drawing/2014/main" id="{ADCF3619-6ABF-2769-0EA2-15F2570A7B7D}"/>
              </a:ext>
            </a:extLst>
          </p:cNvPr>
          <p:cNvPicPr>
            <a:picLocks noChangeAspect="1"/>
          </p:cNvPicPr>
          <p:nvPr/>
        </p:nvPicPr>
        <p:blipFill>
          <a:blip r:embed="rId2"/>
          <a:stretch>
            <a:fillRect/>
          </a:stretch>
        </p:blipFill>
        <p:spPr>
          <a:xfrm>
            <a:off x="6283968" y="3053360"/>
            <a:ext cx="4738687" cy="1788854"/>
          </a:xfrm>
          <a:prstGeom prst="rect">
            <a:avLst/>
          </a:prstGeom>
          <a:noFill/>
          <a:ln>
            <a:noFill/>
          </a:ln>
        </p:spPr>
      </p:pic>
      <p:sp>
        <p:nvSpPr>
          <p:cNvPr id="15" name="Text Placeholder 5">
            <a:extLst>
              <a:ext uri="{FF2B5EF4-FFF2-40B4-BE49-F238E27FC236}">
                <a16:creationId xmlns:a16="http://schemas.microsoft.com/office/drawing/2014/main" id="{073D5CA5-55CD-2E9A-889B-9FF5DB214B1B}"/>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123C2AF8-38A5-9ADB-EBE4-D4AE8EA79175}"/>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11</a:t>
            </a:fld>
            <a:endParaRPr lang="en-US"/>
          </a:p>
        </p:txBody>
      </p:sp>
    </p:spTree>
    <p:extLst>
      <p:ext uri="{BB962C8B-B14F-4D97-AF65-F5344CB8AC3E}">
        <p14:creationId xmlns:p14="http://schemas.microsoft.com/office/powerpoint/2010/main" val="2363122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FCF9B-8832-FB9A-ABCE-0100DBF8BA85}"/>
              </a:ext>
            </a:extLst>
          </p:cNvPr>
          <p:cNvSpPr>
            <a:spLocks noGrp="1"/>
          </p:cNvSpPr>
          <p:nvPr>
            <p:ph type="body" idx="1"/>
          </p:nvPr>
        </p:nvSpPr>
        <p:spPr/>
        <p:txBody>
          <a:bodyPr/>
          <a:lstStyle/>
          <a:p>
            <a:r>
              <a:rPr lang="en-US" dirty="0"/>
              <a:t>Multi-dimensional Network Modeling </a:t>
            </a:r>
          </a:p>
        </p:txBody>
      </p:sp>
      <p:sp>
        <p:nvSpPr>
          <p:cNvPr id="3" name="Text Placeholder 2">
            <a:extLst>
              <a:ext uri="{FF2B5EF4-FFF2-40B4-BE49-F238E27FC236}">
                <a16:creationId xmlns:a16="http://schemas.microsoft.com/office/drawing/2014/main" id="{72BF3DA3-1262-EDB9-7822-340DADDF9D84}"/>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A9C7030F-5FD6-881B-CB01-D42C19E4FE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sp>
        <p:nvSpPr>
          <p:cNvPr id="5" name="Text Placeholder 4">
            <a:extLst>
              <a:ext uri="{FF2B5EF4-FFF2-40B4-BE49-F238E27FC236}">
                <a16:creationId xmlns:a16="http://schemas.microsoft.com/office/drawing/2014/main" id="{BA267A05-5268-B3FE-5E35-4ABC43D15D0E}"/>
              </a:ext>
            </a:extLst>
          </p:cNvPr>
          <p:cNvSpPr>
            <a:spLocks noGrp="1"/>
          </p:cNvSpPr>
          <p:nvPr>
            <p:ph type="body" idx="3"/>
          </p:nvPr>
        </p:nvSpPr>
        <p:spPr/>
        <p:txBody>
          <a:bodyPr/>
          <a:lstStyle/>
          <a:p>
            <a:endParaRPr lang="en-US"/>
          </a:p>
        </p:txBody>
      </p:sp>
      <p:pic>
        <p:nvPicPr>
          <p:cNvPr id="6" name="Picture 5" descr="A diagram of a network api&#10;&#10;Description automatically generated">
            <a:extLst>
              <a:ext uri="{FF2B5EF4-FFF2-40B4-BE49-F238E27FC236}">
                <a16:creationId xmlns:a16="http://schemas.microsoft.com/office/drawing/2014/main" id="{8E1CDA0D-18DE-C5DE-8448-B6914ED7BE14}"/>
              </a:ext>
            </a:extLst>
          </p:cNvPr>
          <p:cNvPicPr>
            <a:picLocks noChangeAspect="1"/>
          </p:cNvPicPr>
          <p:nvPr/>
        </p:nvPicPr>
        <p:blipFill>
          <a:blip r:embed="rId2"/>
          <a:stretch>
            <a:fillRect/>
          </a:stretch>
        </p:blipFill>
        <p:spPr>
          <a:xfrm>
            <a:off x="243572" y="1974650"/>
            <a:ext cx="11703169" cy="3938523"/>
          </a:xfrm>
          <a:prstGeom prst="rect">
            <a:avLst/>
          </a:prstGeom>
        </p:spPr>
      </p:pic>
    </p:spTree>
    <p:extLst>
      <p:ext uri="{BB962C8B-B14F-4D97-AF65-F5344CB8AC3E}">
        <p14:creationId xmlns:p14="http://schemas.microsoft.com/office/powerpoint/2010/main" val="2023023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2FAE50F9-3487-A60C-6FE8-73A787C797B3}"/>
              </a:ext>
            </a:extLst>
          </p:cNvPr>
          <p:cNvSpPr>
            <a:spLocks noGrp="1"/>
          </p:cNvSpPr>
          <p:nvPr>
            <p:ph type="body" idx="1"/>
          </p:nvPr>
        </p:nvSpPr>
        <p:spPr>
          <a:xfrm>
            <a:off x="654228" y="277803"/>
            <a:ext cx="10370191" cy="1189820"/>
          </a:xfrm>
        </p:spPr>
        <p:txBody>
          <a:bodyPr>
            <a:normAutofit/>
          </a:bodyPr>
          <a:lstStyle/>
          <a:p>
            <a:r>
              <a:rPr lang="en-US" dirty="0"/>
              <a:t>Network Building Blocks</a:t>
            </a:r>
          </a:p>
          <a:p>
            <a:r>
              <a:rPr lang="en-US" sz="1600" dirty="0"/>
              <a:t>Constructs a multi-dimensional topology by stacking up network building blocks in a hierarchical manner</a:t>
            </a:r>
          </a:p>
        </p:txBody>
      </p:sp>
      <p:sp>
        <p:nvSpPr>
          <p:cNvPr id="15" name="Text Placeholder 3">
            <a:extLst>
              <a:ext uri="{FF2B5EF4-FFF2-40B4-BE49-F238E27FC236}">
                <a16:creationId xmlns:a16="http://schemas.microsoft.com/office/drawing/2014/main" id="{8F68FE03-41D3-584A-B18D-668EF192DCE9}"/>
              </a:ext>
            </a:extLst>
          </p:cNvPr>
          <p:cNvSpPr>
            <a:spLocks noGrp="1"/>
          </p:cNvSpPr>
          <p:nvPr>
            <p:ph type="body" idx="3"/>
          </p:nvPr>
        </p:nvSpPr>
        <p:spPr>
          <a:xfrm>
            <a:off x="650698" y="1468761"/>
            <a:ext cx="5546725" cy="4772324"/>
          </a:xfrm>
        </p:spPr>
        <p:txBody>
          <a:bodyPr>
            <a:normAutofit lnSpcReduction="10000"/>
          </a:bodyPr>
          <a:lstStyle/>
          <a:p>
            <a:pPr marL="571500" indent="-342900">
              <a:buFont typeface="Calibri"/>
              <a:buChar char="-"/>
            </a:pPr>
            <a:r>
              <a:rPr lang="en-US" dirty="0"/>
              <a:t>Ring: Connects k NPU in a ring shape. </a:t>
            </a:r>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r>
              <a:rPr lang="en-US" dirty="0"/>
              <a:t>Fully-connected: offers all-to-all connectivity among all pairs of NPUs. </a:t>
            </a:r>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r>
              <a:rPr lang="en-US" dirty="0"/>
              <a:t>Switch: connects all k NPUs using an external switch fabric. </a:t>
            </a:r>
          </a:p>
          <a:p>
            <a:pPr marL="571500" indent="-342900">
              <a:buFont typeface="Calibri"/>
              <a:buChar char="-"/>
            </a:pPr>
            <a:endParaRPr lang="en-US" dirty="0"/>
          </a:p>
          <a:p>
            <a:pPr marL="228600" indent="0"/>
            <a:r>
              <a:rPr lang="en-US" dirty="0"/>
              <a:t>Choose these network building block because they have corresponding well-known topology-aware collective algorithm. </a:t>
            </a:r>
          </a:p>
        </p:txBody>
      </p:sp>
      <p:pic>
        <p:nvPicPr>
          <p:cNvPr id="6" name="Picture 5" descr="A diagram of a diagram of a building&#10;&#10;Description automatically generated">
            <a:extLst>
              <a:ext uri="{FF2B5EF4-FFF2-40B4-BE49-F238E27FC236}">
                <a16:creationId xmlns:a16="http://schemas.microsoft.com/office/drawing/2014/main" id="{ABA53CF3-3F9B-C7D5-E20D-FD53A2239DE0}"/>
              </a:ext>
            </a:extLst>
          </p:cNvPr>
          <p:cNvPicPr>
            <a:picLocks noChangeAspect="1"/>
          </p:cNvPicPr>
          <p:nvPr/>
        </p:nvPicPr>
        <p:blipFill>
          <a:blip r:embed="rId2"/>
          <a:stretch>
            <a:fillRect/>
          </a:stretch>
        </p:blipFill>
        <p:spPr>
          <a:xfrm>
            <a:off x="6283968" y="2656495"/>
            <a:ext cx="4738687" cy="2582584"/>
          </a:xfrm>
          <a:prstGeom prst="rect">
            <a:avLst/>
          </a:prstGeom>
          <a:noFill/>
          <a:ln>
            <a:noFill/>
          </a:ln>
        </p:spPr>
      </p:pic>
      <p:sp>
        <p:nvSpPr>
          <p:cNvPr id="17" name="Text Placeholder 5">
            <a:extLst>
              <a:ext uri="{FF2B5EF4-FFF2-40B4-BE49-F238E27FC236}">
                <a16:creationId xmlns:a16="http://schemas.microsoft.com/office/drawing/2014/main" id="{4648501F-0DAE-4DFA-5A33-24AA5556572F}"/>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6CBE7D05-A423-778B-13AF-D363B7F2FFF7}"/>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13</a:t>
            </a:fld>
            <a:endParaRPr lang="en-US"/>
          </a:p>
        </p:txBody>
      </p:sp>
    </p:spTree>
    <p:extLst>
      <p:ext uri="{BB962C8B-B14F-4D97-AF65-F5344CB8AC3E}">
        <p14:creationId xmlns:p14="http://schemas.microsoft.com/office/powerpoint/2010/main" val="724052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7CBDF6-AAB6-C496-B8D3-B35B1C031614}"/>
              </a:ext>
            </a:extLst>
          </p:cNvPr>
          <p:cNvSpPr>
            <a:spLocks noGrp="1"/>
          </p:cNvSpPr>
          <p:nvPr>
            <p:ph type="body" idx="1"/>
          </p:nvPr>
        </p:nvSpPr>
        <p:spPr>
          <a:xfrm>
            <a:off x="654228" y="277803"/>
            <a:ext cx="10370191" cy="1189820"/>
          </a:xfrm>
        </p:spPr>
        <p:txBody>
          <a:bodyPr wrap="square" anchor="ctr">
            <a:normAutofit/>
          </a:bodyPr>
          <a:lstStyle/>
          <a:p>
            <a:r>
              <a:rPr lang="en-US" dirty="0"/>
              <a:t>Representing Real Systems</a:t>
            </a:r>
          </a:p>
        </p:txBody>
      </p:sp>
      <p:sp>
        <p:nvSpPr>
          <p:cNvPr id="13" name="Text Placeholder 3">
            <a:extLst>
              <a:ext uri="{FF2B5EF4-FFF2-40B4-BE49-F238E27FC236}">
                <a16:creationId xmlns:a16="http://schemas.microsoft.com/office/drawing/2014/main" id="{EC0F31FF-2B04-8C6D-96AE-AFB2FBAF5A04}"/>
              </a:ext>
            </a:extLst>
          </p:cNvPr>
          <p:cNvSpPr>
            <a:spLocks noGrp="1"/>
          </p:cNvSpPr>
          <p:nvPr>
            <p:ph type="body" idx="3"/>
          </p:nvPr>
        </p:nvSpPr>
        <p:spPr>
          <a:xfrm>
            <a:off x="650698" y="1468761"/>
            <a:ext cx="5546725" cy="4786701"/>
          </a:xfrm>
        </p:spPr>
        <p:txBody>
          <a:bodyPr/>
          <a:lstStyle/>
          <a:p>
            <a:pPr marL="571500" indent="-342900">
              <a:buFont typeface="Calibri"/>
              <a:buChar char="-"/>
            </a:pPr>
            <a:r>
              <a:rPr lang="en-US" dirty="0"/>
              <a:t>Ring(4)_Ring(2) simply denotes a 2D Torus with 8 NPUs in total, where the first dimension is Ring(4) and two such Dim 1 networks are interconnected using Ring(2) topology. </a:t>
            </a:r>
          </a:p>
          <a:p>
            <a:pPr marL="571500" indent="-342900">
              <a:buFont typeface="Calibri"/>
              <a:buChar char="-"/>
            </a:pPr>
            <a:endParaRPr lang="en-US" dirty="0"/>
          </a:p>
          <a:p>
            <a:pPr marL="571500" indent="-342900">
              <a:buFont typeface="Calibri"/>
              <a:buChar char="-"/>
            </a:pPr>
            <a:r>
              <a:rPr lang="en-US" dirty="0"/>
              <a:t>Ring(4)_Ring(2)_Ring(2) is also shown, where the NPU placement is equivalent but topologies connecting them are substituted to Ring, thereby resulting in a 3D torus instead. </a:t>
            </a:r>
          </a:p>
        </p:txBody>
      </p:sp>
      <p:pic>
        <p:nvPicPr>
          <p:cNvPr id="6" name="Picture 5" descr="A diagram of a structure&#10;&#10;Description automatically generated">
            <a:extLst>
              <a:ext uri="{FF2B5EF4-FFF2-40B4-BE49-F238E27FC236}">
                <a16:creationId xmlns:a16="http://schemas.microsoft.com/office/drawing/2014/main" id="{100C213F-F38D-A383-7F32-2513E2FE0BD6}"/>
              </a:ext>
            </a:extLst>
          </p:cNvPr>
          <p:cNvPicPr>
            <a:picLocks noChangeAspect="1"/>
          </p:cNvPicPr>
          <p:nvPr/>
        </p:nvPicPr>
        <p:blipFill>
          <a:blip r:embed="rId2"/>
          <a:stretch>
            <a:fillRect/>
          </a:stretch>
        </p:blipFill>
        <p:spPr>
          <a:xfrm>
            <a:off x="6283968" y="2662419"/>
            <a:ext cx="4738687" cy="2570736"/>
          </a:xfrm>
          <a:prstGeom prst="rect">
            <a:avLst/>
          </a:prstGeom>
          <a:noFill/>
          <a:ln>
            <a:noFill/>
          </a:ln>
        </p:spPr>
      </p:pic>
      <p:sp>
        <p:nvSpPr>
          <p:cNvPr id="15" name="Text Placeholder 5">
            <a:extLst>
              <a:ext uri="{FF2B5EF4-FFF2-40B4-BE49-F238E27FC236}">
                <a16:creationId xmlns:a16="http://schemas.microsoft.com/office/drawing/2014/main" id="{97BA2A2A-3D3E-C71E-E837-2B48FE965840}"/>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B47057B0-EAA5-3DC8-7D63-2EED72496E1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14</a:t>
            </a:fld>
            <a:endParaRPr lang="en-US"/>
          </a:p>
        </p:txBody>
      </p:sp>
    </p:spTree>
    <p:extLst>
      <p:ext uri="{BB962C8B-B14F-4D97-AF65-F5344CB8AC3E}">
        <p14:creationId xmlns:p14="http://schemas.microsoft.com/office/powerpoint/2010/main" val="156407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A6CA05-8BBA-74F3-3326-439C97765212}"/>
              </a:ext>
            </a:extLst>
          </p:cNvPr>
          <p:cNvSpPr>
            <a:spLocks noGrp="1"/>
          </p:cNvSpPr>
          <p:nvPr>
            <p:ph type="body" idx="1"/>
          </p:nvPr>
        </p:nvSpPr>
        <p:spPr/>
        <p:txBody>
          <a:bodyPr>
            <a:normAutofit/>
          </a:bodyPr>
          <a:lstStyle/>
          <a:p>
            <a:r>
              <a:rPr lang="en-US" dirty="0"/>
              <a:t>Analytical Network Backend</a:t>
            </a:r>
          </a:p>
          <a:p>
            <a:r>
              <a:rPr lang="en-US" sz="1600" dirty="0"/>
              <a:t>Implemented a new analytical network backend and ported it to the ASTRA-sim framework. </a:t>
            </a:r>
          </a:p>
        </p:txBody>
      </p:sp>
      <p:sp>
        <p:nvSpPr>
          <p:cNvPr id="3" name="Text Placeholder 2">
            <a:extLst>
              <a:ext uri="{FF2B5EF4-FFF2-40B4-BE49-F238E27FC236}">
                <a16:creationId xmlns:a16="http://schemas.microsoft.com/office/drawing/2014/main" id="{116E5E8A-E2D3-C520-1241-2CF90422508A}"/>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F1D397D0-7548-A4DE-02B2-4CBAB8779C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sp>
        <p:nvSpPr>
          <p:cNvPr id="5" name="Text Placeholder 4">
            <a:extLst>
              <a:ext uri="{FF2B5EF4-FFF2-40B4-BE49-F238E27FC236}">
                <a16:creationId xmlns:a16="http://schemas.microsoft.com/office/drawing/2014/main" id="{A857BAA7-0698-4570-473B-92F5F671BF97}"/>
              </a:ext>
            </a:extLst>
          </p:cNvPr>
          <p:cNvSpPr>
            <a:spLocks noGrp="1"/>
          </p:cNvSpPr>
          <p:nvPr>
            <p:ph type="body" idx="3"/>
          </p:nvPr>
        </p:nvSpPr>
        <p:spPr/>
        <p:txBody>
          <a:bodyPr>
            <a:normAutofit fontScale="85000" lnSpcReduction="10000"/>
          </a:bodyPr>
          <a:lstStyle/>
          <a:p>
            <a:pPr marL="571500" indent="-342900">
              <a:lnSpc>
                <a:spcPct val="150000"/>
              </a:lnSpc>
              <a:buFont typeface="Calibri"/>
              <a:buChar char="-"/>
            </a:pPr>
            <a:r>
              <a:rPr lang="en-US" dirty="0"/>
              <a:t>Need for first-order design-space exploration of the target system at scale. Like topology shape and bandwidth. </a:t>
            </a:r>
            <a:endParaRPr lang="en-US"/>
          </a:p>
          <a:p>
            <a:pPr marL="571500" indent="-342900">
              <a:lnSpc>
                <a:spcPct val="150000"/>
              </a:lnSpc>
              <a:buFont typeface="Calibri"/>
              <a:buChar char="-"/>
            </a:pPr>
            <a:r>
              <a:rPr lang="en-US" err="1"/>
              <a:t>Garent</a:t>
            </a:r>
            <a:r>
              <a:rPr lang="en-US" dirty="0"/>
              <a:t> is most suitable for modeling network-on-chip targets, it is challenging to easily model arbitrary multi-dimensional network topologies. </a:t>
            </a:r>
          </a:p>
          <a:p>
            <a:pPr marL="571500" indent="-342900">
              <a:lnSpc>
                <a:spcPct val="150000"/>
              </a:lnSpc>
              <a:buFont typeface="Calibri"/>
              <a:buChar char="-"/>
            </a:pPr>
            <a:r>
              <a:rPr lang="en-US" dirty="0"/>
              <a:t>Consider the scale (over 1000NPUs !!!)of the state-of-the-art and future system and DL models, cycle-level simulation using Garnet is too slow to be practical.</a:t>
            </a:r>
          </a:p>
          <a:p>
            <a:pPr marL="571500" indent="-342900">
              <a:lnSpc>
                <a:spcPct val="150000"/>
              </a:lnSpc>
              <a:buFont typeface="Calibri"/>
              <a:buChar char="-"/>
            </a:pPr>
            <a:r>
              <a:rPr lang="en-US" dirty="0"/>
              <a:t>Multi-dimensional topologies run a topology-aware </a:t>
            </a:r>
            <a:r>
              <a:rPr lang="en-US" err="1"/>
              <a:t>multirail</a:t>
            </a:r>
            <a:r>
              <a:rPr lang="en-US" dirty="0"/>
              <a:t> hierarchical collective algorithm, which does not create any network congestion.</a:t>
            </a:r>
          </a:p>
          <a:p>
            <a:pPr marL="571500" indent="-342900">
              <a:buFont typeface="Calibri"/>
              <a:buChar char="-"/>
            </a:pPr>
            <a:endParaRPr lang="en-US" dirty="0"/>
          </a:p>
        </p:txBody>
      </p:sp>
    </p:spTree>
    <p:extLst>
      <p:ext uri="{BB962C8B-B14F-4D97-AF65-F5344CB8AC3E}">
        <p14:creationId xmlns:p14="http://schemas.microsoft.com/office/powerpoint/2010/main" val="134555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3536DE-41A1-AFBB-2C6A-D670F59DCD66}"/>
              </a:ext>
            </a:extLst>
          </p:cNvPr>
          <p:cNvSpPr>
            <a:spLocks noGrp="1"/>
          </p:cNvSpPr>
          <p:nvPr>
            <p:ph type="body" idx="1"/>
          </p:nvPr>
        </p:nvSpPr>
        <p:spPr/>
        <p:txBody>
          <a:bodyPr/>
          <a:lstStyle/>
          <a:p>
            <a:r>
              <a:rPr lang="en-US" dirty="0"/>
              <a:t>Memory Models </a:t>
            </a:r>
            <a:endParaRPr lang="en-US"/>
          </a:p>
        </p:txBody>
      </p:sp>
      <p:sp>
        <p:nvSpPr>
          <p:cNvPr id="3" name="Text Placeholder 2">
            <a:extLst>
              <a:ext uri="{FF2B5EF4-FFF2-40B4-BE49-F238E27FC236}">
                <a16:creationId xmlns:a16="http://schemas.microsoft.com/office/drawing/2014/main" id="{787A4F9F-4817-0F5B-A191-862DD8BD5A47}"/>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965FE730-E8CE-21CE-55E9-F05247D82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5" name="Text Placeholder 4">
            <a:extLst>
              <a:ext uri="{FF2B5EF4-FFF2-40B4-BE49-F238E27FC236}">
                <a16:creationId xmlns:a16="http://schemas.microsoft.com/office/drawing/2014/main" id="{784F1F13-E97F-7B02-4B48-7FA5E990F606}"/>
              </a:ext>
            </a:extLst>
          </p:cNvPr>
          <p:cNvSpPr>
            <a:spLocks noGrp="1"/>
          </p:cNvSpPr>
          <p:nvPr>
            <p:ph type="body" idx="3"/>
          </p:nvPr>
        </p:nvSpPr>
        <p:spPr/>
        <p:txBody>
          <a:bodyPr/>
          <a:lstStyle/>
          <a:p>
            <a:r>
              <a:rPr lang="en-US" dirty="0"/>
              <a:t>Add a memory API to support various memory models include local memory model and remote memory model and in-switch collective communication.</a:t>
            </a:r>
          </a:p>
          <a:p>
            <a:endParaRPr lang="en-US" dirty="0"/>
          </a:p>
          <a:p>
            <a:r>
              <a:rPr lang="en-US" dirty="0"/>
              <a:t>Memory API takes tensor location, tensor size, memory bandwidth, and memory system design as arguments and returns the number of cycles to load or store a tensor to a memory system.</a:t>
            </a:r>
          </a:p>
        </p:txBody>
      </p:sp>
    </p:spTree>
    <p:extLst>
      <p:ext uri="{BB962C8B-B14F-4D97-AF65-F5344CB8AC3E}">
        <p14:creationId xmlns:p14="http://schemas.microsoft.com/office/powerpoint/2010/main" val="2897295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432D4-6431-55D6-7FE2-BC2FB068E68B}"/>
              </a:ext>
            </a:extLst>
          </p:cNvPr>
          <p:cNvSpPr>
            <a:spLocks noGrp="1"/>
          </p:cNvSpPr>
          <p:nvPr>
            <p:ph type="body" idx="1"/>
          </p:nvPr>
        </p:nvSpPr>
        <p:spPr>
          <a:xfrm>
            <a:off x="654228" y="277803"/>
            <a:ext cx="10370191" cy="1189820"/>
          </a:xfrm>
        </p:spPr>
        <p:txBody>
          <a:bodyPr wrap="square" anchor="ctr">
            <a:normAutofit/>
          </a:bodyPr>
          <a:lstStyle/>
          <a:p>
            <a:r>
              <a:rPr lang="en-US" dirty="0"/>
              <a:t>Memory Model</a:t>
            </a:r>
          </a:p>
        </p:txBody>
      </p:sp>
      <p:sp>
        <p:nvSpPr>
          <p:cNvPr id="5" name="Text Placeholder 4">
            <a:extLst>
              <a:ext uri="{FF2B5EF4-FFF2-40B4-BE49-F238E27FC236}">
                <a16:creationId xmlns:a16="http://schemas.microsoft.com/office/drawing/2014/main" id="{54F000FC-B0CF-AADB-878F-F22F26ED9EEF}"/>
              </a:ext>
            </a:extLst>
          </p:cNvPr>
          <p:cNvSpPr>
            <a:spLocks noGrp="1"/>
          </p:cNvSpPr>
          <p:nvPr>
            <p:ph type="body" idx="3"/>
          </p:nvPr>
        </p:nvSpPr>
        <p:spPr>
          <a:xfrm>
            <a:off x="650698" y="1465167"/>
            <a:ext cx="5546725" cy="4790295"/>
          </a:xfrm>
        </p:spPr>
        <p:txBody>
          <a:bodyPr wrap="square" anchor="t">
            <a:normAutofit lnSpcReduction="10000"/>
          </a:bodyPr>
          <a:lstStyle/>
          <a:p>
            <a:pPr marL="685800" indent="-457200">
              <a:buAutoNum type="arabicPeriod"/>
            </a:pPr>
            <a:r>
              <a:rPr lang="en-US" sz="1700" dirty="0"/>
              <a:t>Local Memory Model: simple memory bandwidth model with memory access latency, tensor size, and memory bandwidth. </a:t>
            </a:r>
          </a:p>
          <a:p>
            <a:pPr marL="685800" indent="-457200">
              <a:buAutoNum type="arabicPeriod"/>
            </a:pPr>
            <a:r>
              <a:rPr lang="en-US" sz="1700" dirty="0"/>
              <a:t>Remote Memory Model: A disaggregated memory can take any design such as multi-level switches, rings, mesh and hierarchical. </a:t>
            </a:r>
          </a:p>
          <a:p>
            <a:pPr marL="685800" indent="-457200">
              <a:buAutoNum type="arabicPeriod"/>
            </a:pPr>
            <a:endParaRPr lang="en-US" sz="1700" dirty="0"/>
          </a:p>
          <a:p>
            <a:pPr marL="228600" indent="0"/>
            <a:r>
              <a:rPr lang="en-US" sz="1700" dirty="0"/>
              <a:t>e.g. There are multiple nodes in the system, and each node has multiple pairs of CPU and GPU. CPUs and GPUs are hierarchically connected to out-node switches, and the out-node switches are connected to multiple remote memory groups. Remote memory groups collectively work as a shared memory pool for all CPUs and GPUs. Let's assume that there are 16 nodes with 16 pairs of CPU and GPU in each node. In total, there are 256 CPUs and 256 GPUs. Additionally, we assume that there are four out-node switches and eight remote memory groups.</a:t>
            </a:r>
          </a:p>
        </p:txBody>
      </p:sp>
      <p:pic>
        <p:nvPicPr>
          <p:cNvPr id="6" name="Picture 5" descr="A diagram of a computer network&#10;&#10;Description automatically generated">
            <a:extLst>
              <a:ext uri="{FF2B5EF4-FFF2-40B4-BE49-F238E27FC236}">
                <a16:creationId xmlns:a16="http://schemas.microsoft.com/office/drawing/2014/main" id="{A53A31E7-9D65-3B18-1F25-412FBF37D66F}"/>
              </a:ext>
            </a:extLst>
          </p:cNvPr>
          <p:cNvPicPr>
            <a:picLocks noChangeAspect="1"/>
          </p:cNvPicPr>
          <p:nvPr/>
        </p:nvPicPr>
        <p:blipFill>
          <a:blip r:embed="rId2"/>
          <a:stretch>
            <a:fillRect/>
          </a:stretch>
        </p:blipFill>
        <p:spPr>
          <a:xfrm>
            <a:off x="6283968" y="2780885"/>
            <a:ext cx="4738687" cy="2333803"/>
          </a:xfrm>
          <a:prstGeom prst="rect">
            <a:avLst/>
          </a:prstGeom>
          <a:noFill/>
          <a:ln>
            <a:noFill/>
          </a:ln>
        </p:spPr>
      </p:pic>
      <p:sp>
        <p:nvSpPr>
          <p:cNvPr id="25" name="Text Placeholder 5">
            <a:extLst>
              <a:ext uri="{FF2B5EF4-FFF2-40B4-BE49-F238E27FC236}">
                <a16:creationId xmlns:a16="http://schemas.microsoft.com/office/drawing/2014/main" id="{A302E119-30B7-B614-4051-F2CF316A2579}"/>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29733CC0-C707-8A1F-2189-326C904CFAA8}"/>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17</a:t>
            </a:fld>
            <a:endParaRPr lang="en-US"/>
          </a:p>
        </p:txBody>
      </p:sp>
    </p:spTree>
    <p:extLst>
      <p:ext uri="{BB962C8B-B14F-4D97-AF65-F5344CB8AC3E}">
        <p14:creationId xmlns:p14="http://schemas.microsoft.com/office/powerpoint/2010/main" val="419540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ED0C5A-9249-D94A-AE85-6132B1841A41}"/>
              </a:ext>
            </a:extLst>
          </p:cNvPr>
          <p:cNvSpPr>
            <a:spLocks noGrp="1"/>
          </p:cNvSpPr>
          <p:nvPr>
            <p:ph type="body" idx="1"/>
          </p:nvPr>
        </p:nvSpPr>
        <p:spPr>
          <a:xfrm>
            <a:off x="654228" y="277803"/>
            <a:ext cx="10370191" cy="1189820"/>
          </a:xfrm>
        </p:spPr>
        <p:txBody>
          <a:bodyPr wrap="square" anchor="ctr">
            <a:normAutofit/>
          </a:bodyPr>
          <a:lstStyle/>
          <a:p>
            <a:r>
              <a:rPr lang="en-US" dirty="0"/>
              <a:t>Memory Model</a:t>
            </a:r>
          </a:p>
        </p:txBody>
      </p:sp>
      <p:sp>
        <p:nvSpPr>
          <p:cNvPr id="13" name="Text Placeholder 3">
            <a:extLst>
              <a:ext uri="{FF2B5EF4-FFF2-40B4-BE49-F238E27FC236}">
                <a16:creationId xmlns:a16="http://schemas.microsoft.com/office/drawing/2014/main" id="{0B8510D2-EBD4-8DA4-0A88-8771CCDF2388}"/>
              </a:ext>
            </a:extLst>
          </p:cNvPr>
          <p:cNvSpPr>
            <a:spLocks noGrp="1"/>
          </p:cNvSpPr>
          <p:nvPr>
            <p:ph type="body" idx="3"/>
          </p:nvPr>
        </p:nvSpPr>
        <p:spPr>
          <a:xfrm>
            <a:off x="650698" y="1465167"/>
            <a:ext cx="5546725" cy="4790295"/>
          </a:xfrm>
        </p:spPr>
        <p:txBody>
          <a:bodyPr/>
          <a:lstStyle/>
          <a:p>
            <a:pPr marL="571500" indent="-342900">
              <a:buFont typeface="Calibri"/>
              <a:buChar char="-"/>
            </a:pPr>
            <a:r>
              <a:rPr lang="en-US" dirty="0"/>
              <a:t>Parameters are gathered while being loaded, and sharded while begin stored. The only different between remote memory access is the data size to transfer for each link as parameters are gathered. </a:t>
            </a:r>
            <a:endParaRPr lang="en-US"/>
          </a:p>
          <a:p>
            <a:endParaRPr lang="en-US" dirty="0"/>
          </a:p>
        </p:txBody>
      </p:sp>
      <p:pic>
        <p:nvPicPr>
          <p:cNvPr id="6" name="Picture 5" descr="A diagram of a computer network&#10;&#10;Description automatically generated">
            <a:extLst>
              <a:ext uri="{FF2B5EF4-FFF2-40B4-BE49-F238E27FC236}">
                <a16:creationId xmlns:a16="http://schemas.microsoft.com/office/drawing/2014/main" id="{B0D07731-A543-4BA5-9CC2-B9F98B63FB83}"/>
              </a:ext>
            </a:extLst>
          </p:cNvPr>
          <p:cNvPicPr>
            <a:picLocks noChangeAspect="1"/>
          </p:cNvPicPr>
          <p:nvPr/>
        </p:nvPicPr>
        <p:blipFill>
          <a:blip r:embed="rId2"/>
          <a:stretch>
            <a:fillRect/>
          </a:stretch>
        </p:blipFill>
        <p:spPr>
          <a:xfrm>
            <a:off x="6348138" y="1786687"/>
            <a:ext cx="4610346" cy="4322200"/>
          </a:xfrm>
          <a:prstGeom prst="rect">
            <a:avLst/>
          </a:prstGeom>
          <a:noFill/>
          <a:ln>
            <a:noFill/>
          </a:ln>
        </p:spPr>
      </p:pic>
      <p:sp>
        <p:nvSpPr>
          <p:cNvPr id="15" name="Text Placeholder 5">
            <a:extLst>
              <a:ext uri="{FF2B5EF4-FFF2-40B4-BE49-F238E27FC236}">
                <a16:creationId xmlns:a16="http://schemas.microsoft.com/office/drawing/2014/main" id="{CD02133F-4736-99EA-5892-04BAFB161CDD}"/>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BFEA4D20-E7CB-50C4-34B1-F6B5829239BB}"/>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18</a:t>
            </a:fld>
            <a:endParaRPr lang="en-US"/>
          </a:p>
        </p:txBody>
      </p:sp>
    </p:spTree>
    <p:extLst>
      <p:ext uri="{BB962C8B-B14F-4D97-AF65-F5344CB8AC3E}">
        <p14:creationId xmlns:p14="http://schemas.microsoft.com/office/powerpoint/2010/main" val="79895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922DDF-75D0-C9B1-4706-C92DD02AA6D1}"/>
              </a:ext>
            </a:extLst>
          </p:cNvPr>
          <p:cNvSpPr>
            <a:spLocks noGrp="1"/>
          </p:cNvSpPr>
          <p:nvPr>
            <p:ph type="body" idx="1"/>
          </p:nvPr>
        </p:nvSpPr>
        <p:spPr/>
        <p:txBody>
          <a:bodyPr/>
          <a:lstStyle/>
          <a:p>
            <a:r>
              <a:rPr lang="en-US" dirty="0"/>
              <a:t>Case Study</a:t>
            </a:r>
          </a:p>
          <a:p>
            <a:r>
              <a:rPr lang="en-US" sz="1600" dirty="0"/>
              <a:t>Conventional System vs Wafer-scale System</a:t>
            </a:r>
          </a:p>
        </p:txBody>
      </p:sp>
      <p:sp>
        <p:nvSpPr>
          <p:cNvPr id="3" name="Text Placeholder 2">
            <a:extLst>
              <a:ext uri="{FF2B5EF4-FFF2-40B4-BE49-F238E27FC236}">
                <a16:creationId xmlns:a16="http://schemas.microsoft.com/office/drawing/2014/main" id="{679B6942-63BD-2CF4-1149-F7ABF5C683D9}"/>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2D591E02-EC41-6F2A-914D-09E9B68584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5" name="Text Placeholder 4">
            <a:extLst>
              <a:ext uri="{FF2B5EF4-FFF2-40B4-BE49-F238E27FC236}">
                <a16:creationId xmlns:a16="http://schemas.microsoft.com/office/drawing/2014/main" id="{0DB5BB79-A0E0-E499-100F-636DAC64D690}"/>
              </a:ext>
            </a:extLst>
          </p:cNvPr>
          <p:cNvSpPr>
            <a:spLocks noGrp="1"/>
          </p:cNvSpPr>
          <p:nvPr>
            <p:ph type="body" idx="3"/>
          </p:nvPr>
        </p:nvSpPr>
        <p:spPr/>
        <p:txBody>
          <a:bodyPr/>
          <a:lstStyle/>
          <a:p>
            <a:pPr marL="571500" indent="-342900">
              <a:buFont typeface="Calibri"/>
              <a:buChar char="-"/>
            </a:pPr>
            <a:r>
              <a:rPr lang="en-US" dirty="0"/>
              <a:t>Conventional Systems: multi-dimensional with diminishing BW</a:t>
            </a:r>
          </a:p>
          <a:p>
            <a:pPr marL="1028700" lvl="1" indent="-457200">
              <a:buClr>
                <a:srgbClr val="000000"/>
              </a:buClr>
              <a:buSzPts val="2400"/>
              <a:buFont typeface="Courier New"/>
              <a:buChar char="o"/>
            </a:pPr>
            <a:r>
              <a:rPr lang="en-US" dirty="0">
                <a:solidFill>
                  <a:srgbClr val="13294B"/>
                </a:solidFill>
              </a:rPr>
              <a:t>3-4D with diminishing network BW with higher network dimension. </a:t>
            </a:r>
          </a:p>
          <a:p>
            <a:pPr marL="571500" indent="-342900">
              <a:buFont typeface="Calibri"/>
              <a:buChar char="-"/>
            </a:pPr>
            <a:endParaRPr lang="en-US" dirty="0"/>
          </a:p>
          <a:p>
            <a:pPr marL="571500" indent="-342900">
              <a:buFont typeface="Calibri"/>
              <a:buChar char="-"/>
            </a:pPr>
            <a:r>
              <a:rPr lang="en-US"/>
              <a:t>Wafer-scale Systems: 1-2D topology with very-high-BW</a:t>
            </a:r>
          </a:p>
          <a:p>
            <a:pPr marL="1028700" lvl="1" indent="-457200">
              <a:buClr>
                <a:srgbClr val="000000"/>
              </a:buClr>
              <a:buSzPts val="2400"/>
              <a:buFont typeface="Courier New"/>
              <a:buChar char="o"/>
            </a:pPr>
            <a:r>
              <a:rPr lang="en-US" dirty="0">
                <a:solidFill>
                  <a:srgbClr val="13294B"/>
                </a:solidFill>
              </a:rPr>
              <a:t>With very high BW per each Dim</a:t>
            </a:r>
          </a:p>
        </p:txBody>
      </p:sp>
      <p:pic>
        <p:nvPicPr>
          <p:cNvPr id="6" name="Picture 5" descr="A table with text and numbers&#10;&#10;Description automatically generated">
            <a:extLst>
              <a:ext uri="{FF2B5EF4-FFF2-40B4-BE49-F238E27FC236}">
                <a16:creationId xmlns:a16="http://schemas.microsoft.com/office/drawing/2014/main" id="{3EADCA59-C146-B1B2-1ADB-10EAF83BEA3F}"/>
              </a:ext>
            </a:extLst>
          </p:cNvPr>
          <p:cNvPicPr>
            <a:picLocks noChangeAspect="1"/>
          </p:cNvPicPr>
          <p:nvPr/>
        </p:nvPicPr>
        <p:blipFill>
          <a:blip r:embed="rId2"/>
          <a:stretch>
            <a:fillRect/>
          </a:stretch>
        </p:blipFill>
        <p:spPr>
          <a:xfrm>
            <a:off x="2790016" y="4089765"/>
            <a:ext cx="6096000" cy="1634387"/>
          </a:xfrm>
          <a:prstGeom prst="rect">
            <a:avLst/>
          </a:prstGeom>
        </p:spPr>
      </p:pic>
    </p:spTree>
    <p:extLst>
      <p:ext uri="{BB962C8B-B14F-4D97-AF65-F5344CB8AC3E}">
        <p14:creationId xmlns:p14="http://schemas.microsoft.com/office/powerpoint/2010/main" val="303224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B16F4A-E682-B7DC-3B41-2F761A5FA7A6}"/>
              </a:ext>
            </a:extLst>
          </p:cNvPr>
          <p:cNvSpPr>
            <a:spLocks noGrp="1"/>
          </p:cNvSpPr>
          <p:nvPr>
            <p:ph type="body" idx="1"/>
          </p:nvPr>
        </p:nvSpPr>
        <p:spPr>
          <a:xfrm>
            <a:off x="654228" y="277803"/>
            <a:ext cx="10370191" cy="1189820"/>
          </a:xfrm>
        </p:spPr>
        <p:txBody>
          <a:bodyPr wrap="square" anchor="ctr">
            <a:normAutofit/>
          </a:bodyPr>
          <a:lstStyle/>
          <a:p>
            <a:r>
              <a:rPr lang="en-US" dirty="0"/>
              <a:t>Large Language Models(LLMS)</a:t>
            </a:r>
          </a:p>
        </p:txBody>
      </p:sp>
      <p:sp>
        <p:nvSpPr>
          <p:cNvPr id="5" name="Text Placeholder 4">
            <a:extLst>
              <a:ext uri="{FF2B5EF4-FFF2-40B4-BE49-F238E27FC236}">
                <a16:creationId xmlns:a16="http://schemas.microsoft.com/office/drawing/2014/main" id="{0D8B8CE7-EA19-BEDC-105F-2D5B654468A4}"/>
              </a:ext>
            </a:extLst>
          </p:cNvPr>
          <p:cNvSpPr>
            <a:spLocks noGrp="1"/>
          </p:cNvSpPr>
          <p:nvPr>
            <p:ph type="body" idx="3"/>
          </p:nvPr>
        </p:nvSpPr>
        <p:spPr>
          <a:xfrm>
            <a:off x="550056" y="1957591"/>
            <a:ext cx="5546725" cy="4305060"/>
          </a:xfrm>
        </p:spPr>
        <p:txBody>
          <a:bodyPr wrap="square" anchor="t">
            <a:normAutofit/>
          </a:bodyPr>
          <a:lstStyle/>
          <a:p>
            <a:pPr marL="571500" indent="-342900">
              <a:buFont typeface="Calibri"/>
              <a:buChar char="-"/>
            </a:pPr>
            <a:r>
              <a:rPr lang="en-US" dirty="0"/>
              <a:t>GPT-3 (175 B)</a:t>
            </a:r>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r>
              <a:rPr lang="en-US" dirty="0"/>
              <a:t>BERT to GPT-3 requires 1800× more computation to train the model</a:t>
            </a:r>
          </a:p>
        </p:txBody>
      </p:sp>
      <p:pic>
        <p:nvPicPr>
          <p:cNvPr id="6" name="Picture 5" descr="A graph with numbers and a line&#10;&#10;Description automatically generated">
            <a:extLst>
              <a:ext uri="{FF2B5EF4-FFF2-40B4-BE49-F238E27FC236}">
                <a16:creationId xmlns:a16="http://schemas.microsoft.com/office/drawing/2014/main" id="{11EFCBB8-CBE4-BF23-52C6-635A9657E4B8}"/>
              </a:ext>
            </a:extLst>
          </p:cNvPr>
          <p:cNvPicPr>
            <a:picLocks noChangeAspect="1"/>
          </p:cNvPicPr>
          <p:nvPr/>
        </p:nvPicPr>
        <p:blipFill>
          <a:blip r:embed="rId2"/>
          <a:stretch>
            <a:fillRect/>
          </a:stretch>
        </p:blipFill>
        <p:spPr>
          <a:xfrm>
            <a:off x="6283968" y="2419560"/>
            <a:ext cx="4738687" cy="3056453"/>
          </a:xfrm>
          <a:prstGeom prst="rect">
            <a:avLst/>
          </a:prstGeom>
          <a:noFill/>
          <a:ln>
            <a:noFill/>
          </a:ln>
        </p:spPr>
      </p:pic>
      <p:sp>
        <p:nvSpPr>
          <p:cNvPr id="13" name="Text Placeholder 5">
            <a:extLst>
              <a:ext uri="{FF2B5EF4-FFF2-40B4-BE49-F238E27FC236}">
                <a16:creationId xmlns:a16="http://schemas.microsoft.com/office/drawing/2014/main" id="{B4B5A17D-9872-17C9-C936-A20D3FA317B3}"/>
              </a:ext>
            </a:extLst>
          </p:cNvPr>
          <p:cNvSpPr>
            <a:spLocks noGrp="1"/>
          </p:cNvSpPr>
          <p:nvPr>
            <p:ph type="body" idx="5"/>
          </p:nvPr>
        </p:nvSpPr>
        <p:spPr>
          <a:xfrm>
            <a:off x="457200" y="6356350"/>
            <a:ext cx="8153400" cy="365125"/>
          </a:xfrm>
        </p:spPr>
        <p:txBody>
          <a:bodyPr>
            <a:normAutofit lnSpcReduction="10000"/>
          </a:bodyPr>
          <a:lstStyle/>
          <a:p>
            <a:r>
              <a:rPr lang="en-US" dirty="0"/>
              <a:t>https://huggingface.co/blog/large-language-models</a:t>
            </a:r>
          </a:p>
        </p:txBody>
      </p:sp>
      <p:sp>
        <p:nvSpPr>
          <p:cNvPr id="4" name="Slide Number Placeholder 3">
            <a:extLst>
              <a:ext uri="{FF2B5EF4-FFF2-40B4-BE49-F238E27FC236}">
                <a16:creationId xmlns:a16="http://schemas.microsoft.com/office/drawing/2014/main" id="{49CBDD41-F276-A019-D9CC-823D67601A66}"/>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a:t>
            </a:fld>
            <a:endParaRPr lang="en-US"/>
          </a:p>
        </p:txBody>
      </p:sp>
    </p:spTree>
    <p:extLst>
      <p:ext uri="{BB962C8B-B14F-4D97-AF65-F5344CB8AC3E}">
        <p14:creationId xmlns:p14="http://schemas.microsoft.com/office/powerpoint/2010/main" val="988210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BBDDBD-A337-AF88-409A-F93D37A5B5FF}"/>
              </a:ext>
            </a:extLst>
          </p:cNvPr>
          <p:cNvSpPr>
            <a:spLocks noGrp="1"/>
          </p:cNvSpPr>
          <p:nvPr>
            <p:ph type="body" idx="1"/>
          </p:nvPr>
        </p:nvSpPr>
        <p:spPr/>
        <p:txBody>
          <a:bodyPr/>
          <a:lstStyle/>
          <a:p>
            <a:r>
              <a:rPr lang="en-US" dirty="0"/>
              <a:t>Result</a:t>
            </a:r>
          </a:p>
        </p:txBody>
      </p:sp>
      <p:sp>
        <p:nvSpPr>
          <p:cNvPr id="3" name="Text Placeholder 2">
            <a:extLst>
              <a:ext uri="{FF2B5EF4-FFF2-40B4-BE49-F238E27FC236}">
                <a16:creationId xmlns:a16="http://schemas.microsoft.com/office/drawing/2014/main" id="{7AC57F9C-0180-1757-21A2-EE9C3AB0C0ED}"/>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84FE3FAE-7211-AD7B-7925-E6C467EA4D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a:t>
            </a:fld>
            <a:endParaRPr lang="en-US"/>
          </a:p>
        </p:txBody>
      </p:sp>
      <p:sp>
        <p:nvSpPr>
          <p:cNvPr id="5" name="Text Placeholder 4">
            <a:extLst>
              <a:ext uri="{FF2B5EF4-FFF2-40B4-BE49-F238E27FC236}">
                <a16:creationId xmlns:a16="http://schemas.microsoft.com/office/drawing/2014/main" id="{BC4EE87A-A340-7524-4646-F44287F09AE0}"/>
              </a:ext>
            </a:extLst>
          </p:cNvPr>
          <p:cNvSpPr>
            <a:spLocks noGrp="1"/>
          </p:cNvSpPr>
          <p:nvPr>
            <p:ph type="body" idx="3"/>
          </p:nvPr>
        </p:nvSpPr>
        <p:spPr/>
        <p:txBody>
          <a:bodyPr/>
          <a:lstStyle/>
          <a:p>
            <a:r>
              <a:rPr lang="en-US" dirty="0"/>
              <a:t>Conv-4D is still powerful</a:t>
            </a:r>
          </a:p>
          <a:p>
            <a:pPr marL="571500" indent="-342900">
              <a:buFont typeface="Calibri"/>
              <a:buChar char="-"/>
            </a:pPr>
            <a:r>
              <a:rPr lang="en-US" dirty="0"/>
              <a:t>Driving higher BW per NPU</a:t>
            </a:r>
          </a:p>
        </p:txBody>
      </p:sp>
      <p:pic>
        <p:nvPicPr>
          <p:cNvPr id="6" name="Picture 5">
            <a:extLst>
              <a:ext uri="{FF2B5EF4-FFF2-40B4-BE49-F238E27FC236}">
                <a16:creationId xmlns:a16="http://schemas.microsoft.com/office/drawing/2014/main" id="{E160D371-7522-1D05-0851-46AF36C275B7}"/>
              </a:ext>
            </a:extLst>
          </p:cNvPr>
          <p:cNvPicPr>
            <a:picLocks noChangeAspect="1"/>
          </p:cNvPicPr>
          <p:nvPr/>
        </p:nvPicPr>
        <p:blipFill>
          <a:blip r:embed="rId2"/>
          <a:stretch>
            <a:fillRect/>
          </a:stretch>
        </p:blipFill>
        <p:spPr>
          <a:xfrm>
            <a:off x="2629709" y="3065107"/>
            <a:ext cx="6096000" cy="2851589"/>
          </a:xfrm>
          <a:prstGeom prst="rect">
            <a:avLst/>
          </a:prstGeom>
        </p:spPr>
      </p:pic>
    </p:spTree>
    <p:extLst>
      <p:ext uri="{BB962C8B-B14F-4D97-AF65-F5344CB8AC3E}">
        <p14:creationId xmlns:p14="http://schemas.microsoft.com/office/powerpoint/2010/main" val="190385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
          <p:cNvSpPr txBox="1">
            <a:spLocks noGrp="1"/>
          </p:cNvSpPr>
          <p:nvPr>
            <p:ph type="body" idx="1"/>
          </p:nvPr>
        </p:nvSpPr>
        <p:spPr>
          <a:xfrm>
            <a:off x="361600" y="2163550"/>
            <a:ext cx="11520000" cy="1614600"/>
          </a:xfrm>
          <a:prstGeom prst="rect">
            <a:avLst/>
          </a:prstGeom>
          <a:noFill/>
          <a:ln>
            <a:noFill/>
          </a:ln>
        </p:spPr>
        <p:txBody>
          <a:bodyPr spcFirstLastPara="1" wrap="square" lIns="91425" tIns="45700" rIns="91425" bIns="45700" anchor="t" anchorCtr="0">
            <a:normAutofit fontScale="62500" lnSpcReduction="20000"/>
          </a:bodyPr>
          <a:lstStyle/>
          <a:p>
            <a:r>
              <a:rPr lang="en-US" dirty="0" err="1"/>
              <a:t>LLMServingSim</a:t>
            </a:r>
            <a:r>
              <a:rPr lang="en-US" dirty="0"/>
              <a:t>: A HW/SW Co-Simulation</a:t>
            </a:r>
          </a:p>
          <a:p>
            <a:r>
              <a:rPr lang="en-US" dirty="0"/>
              <a:t>Infrastructure for LLM Inference Serving at Scale</a:t>
            </a:r>
          </a:p>
        </p:txBody>
      </p:sp>
      <p:sp>
        <p:nvSpPr>
          <p:cNvPr id="243" name="Google Shape;243;p3"/>
          <p:cNvSpPr txBox="1">
            <a:spLocks noGrp="1"/>
          </p:cNvSpPr>
          <p:nvPr>
            <p:ph type="body" idx="3"/>
          </p:nvPr>
        </p:nvSpPr>
        <p:spPr>
          <a:xfrm>
            <a:off x="0" y="4500119"/>
            <a:ext cx="12189600" cy="13089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ct val="100000"/>
              <a:buNone/>
            </a:pPr>
            <a:endParaRPr lang="en-US"/>
          </a:p>
          <a:p>
            <a:pPr marL="0" indent="0">
              <a:spcBef>
                <a:spcPts val="0"/>
              </a:spcBef>
              <a:buSzPct val="100000"/>
            </a:pPr>
            <a:r>
              <a:rPr lang="en-US" dirty="0" err="1"/>
              <a:t>KaiZhuo</a:t>
            </a:r>
            <a:r>
              <a:rPr lang="en-US" dirty="0"/>
              <a:t> Yan</a:t>
            </a:r>
          </a:p>
        </p:txBody>
      </p:sp>
    </p:spTree>
    <p:extLst>
      <p:ext uri="{BB962C8B-B14F-4D97-AF65-F5344CB8AC3E}">
        <p14:creationId xmlns:p14="http://schemas.microsoft.com/office/powerpoint/2010/main" val="109410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8B916E-21F0-4ACC-E79F-9794FE8ABE83}"/>
              </a:ext>
            </a:extLst>
          </p:cNvPr>
          <p:cNvSpPr>
            <a:spLocks noGrp="1"/>
          </p:cNvSpPr>
          <p:nvPr>
            <p:ph type="body" idx="1"/>
          </p:nvPr>
        </p:nvSpPr>
        <p:spPr/>
        <p:txBody>
          <a:bodyPr/>
          <a:lstStyle/>
          <a:p>
            <a:r>
              <a:rPr lang="en-US" dirty="0"/>
              <a:t>Inefficiencies in current simulation tools</a:t>
            </a:r>
          </a:p>
        </p:txBody>
      </p:sp>
      <p:sp>
        <p:nvSpPr>
          <p:cNvPr id="3" name="Text Placeholder 2">
            <a:extLst>
              <a:ext uri="{FF2B5EF4-FFF2-40B4-BE49-F238E27FC236}">
                <a16:creationId xmlns:a16="http://schemas.microsoft.com/office/drawing/2014/main" id="{6552F02A-CCB3-C228-FF17-964CFD3204DD}"/>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9D204A31-80DC-EFC0-94D4-EF18E79B8F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5" name="Text Placeholder 4">
            <a:extLst>
              <a:ext uri="{FF2B5EF4-FFF2-40B4-BE49-F238E27FC236}">
                <a16:creationId xmlns:a16="http://schemas.microsoft.com/office/drawing/2014/main" id="{EBC89947-73B0-8640-DFB1-F59B40940A3B}"/>
              </a:ext>
            </a:extLst>
          </p:cNvPr>
          <p:cNvSpPr>
            <a:spLocks noGrp="1"/>
          </p:cNvSpPr>
          <p:nvPr>
            <p:ph type="body" idx="3"/>
          </p:nvPr>
        </p:nvSpPr>
        <p:spPr/>
        <p:txBody>
          <a:bodyPr/>
          <a:lstStyle/>
          <a:p>
            <a:r>
              <a:rPr lang="en-US" dirty="0"/>
              <a:t>Imagine a scenario where a company like OpenAI or Google is continuously improving its LLM inference infrastructure. Current simulators might require an extensive amount of time to test new hardware accelerators or algorithms, delaying innovation. </a:t>
            </a:r>
            <a:r>
              <a:rPr lang="en-US" dirty="0" err="1"/>
              <a:t>LLMServingSim</a:t>
            </a:r>
            <a:r>
              <a:rPr lang="en-US" dirty="0"/>
              <a:t> drastically cuts this simulation time (by up to 91.5× faster) while maintaining less than 14.7% error rate, enabling faster iterations and quicker deployment of more efficient systems.</a:t>
            </a:r>
          </a:p>
        </p:txBody>
      </p:sp>
    </p:spTree>
    <p:extLst>
      <p:ext uri="{BB962C8B-B14F-4D97-AF65-F5344CB8AC3E}">
        <p14:creationId xmlns:p14="http://schemas.microsoft.com/office/powerpoint/2010/main" val="339519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CCEBAC-5CDF-B702-8EE3-209E87DEBF83}"/>
              </a:ext>
            </a:extLst>
          </p:cNvPr>
          <p:cNvSpPr>
            <a:spLocks noGrp="1"/>
          </p:cNvSpPr>
          <p:nvPr>
            <p:ph type="body" idx="1"/>
          </p:nvPr>
        </p:nvSpPr>
        <p:spPr/>
        <p:txBody>
          <a:bodyPr/>
          <a:lstStyle/>
          <a:p>
            <a:r>
              <a:rPr lang="en-US" dirty="0"/>
              <a:t>Scalability Challenges in Cloud-Based LLM Serving</a:t>
            </a:r>
          </a:p>
        </p:txBody>
      </p:sp>
      <p:sp>
        <p:nvSpPr>
          <p:cNvPr id="3" name="Text Placeholder 2">
            <a:extLst>
              <a:ext uri="{FF2B5EF4-FFF2-40B4-BE49-F238E27FC236}">
                <a16:creationId xmlns:a16="http://schemas.microsoft.com/office/drawing/2014/main" id="{F8095BFE-AF30-CF9A-C4DD-10ED594487E4}"/>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C8F03D91-EC79-C6EF-D4E0-4ACEFE6EEF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sp>
        <p:nvSpPr>
          <p:cNvPr id="5" name="Text Placeholder 4">
            <a:extLst>
              <a:ext uri="{FF2B5EF4-FFF2-40B4-BE49-F238E27FC236}">
                <a16:creationId xmlns:a16="http://schemas.microsoft.com/office/drawing/2014/main" id="{830CA60B-9E79-E155-5362-049ED1562400}"/>
              </a:ext>
            </a:extLst>
          </p:cNvPr>
          <p:cNvSpPr>
            <a:spLocks noGrp="1"/>
          </p:cNvSpPr>
          <p:nvPr>
            <p:ph type="body" idx="3"/>
          </p:nvPr>
        </p:nvSpPr>
        <p:spPr/>
        <p:txBody>
          <a:bodyPr/>
          <a:lstStyle/>
          <a:p>
            <a:r>
              <a:rPr lang="en-US" dirty="0"/>
              <a:t>Consider a situation where multiple company are relying on cloud services to deploy LLMs, like ChatGPT, due to the high costs of building on-premise infrastructure. The massive computational demands make it essential to have scalable hardware solutions. Existing simulators lack the flexibility to model these at scale, especially when heterogeneous accelerators are involved. </a:t>
            </a:r>
            <a:r>
              <a:rPr lang="en-US" dirty="0" err="1"/>
              <a:t>LLMServingSim</a:t>
            </a:r>
            <a:r>
              <a:rPr lang="en-US" dirty="0"/>
              <a:t> enables researchers to explore these designs effectively by allowing plug-ins for different accelerator architectures, improving scalability and resource utilization.</a:t>
            </a:r>
          </a:p>
          <a:p>
            <a:endParaRPr lang="en-US" dirty="0"/>
          </a:p>
        </p:txBody>
      </p:sp>
    </p:spTree>
    <p:extLst>
      <p:ext uri="{BB962C8B-B14F-4D97-AF65-F5344CB8AC3E}">
        <p14:creationId xmlns:p14="http://schemas.microsoft.com/office/powerpoint/2010/main" val="1465627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044FBF-BA88-5926-2050-0A2ADEE5D598}"/>
              </a:ext>
            </a:extLst>
          </p:cNvPr>
          <p:cNvSpPr>
            <a:spLocks noGrp="1"/>
          </p:cNvSpPr>
          <p:nvPr>
            <p:ph type="body" idx="1"/>
          </p:nvPr>
        </p:nvSpPr>
        <p:spPr>
          <a:xfrm>
            <a:off x="654228" y="277803"/>
            <a:ext cx="10370191" cy="1189820"/>
          </a:xfrm>
        </p:spPr>
        <p:txBody>
          <a:bodyPr wrap="square" anchor="ctr">
            <a:normAutofit/>
          </a:bodyPr>
          <a:lstStyle/>
          <a:p>
            <a:r>
              <a:rPr lang="en-US" dirty="0"/>
              <a:t>Background – LLM Architecture</a:t>
            </a:r>
          </a:p>
        </p:txBody>
      </p:sp>
      <p:sp>
        <p:nvSpPr>
          <p:cNvPr id="13" name="Text Placeholder 3">
            <a:extLst>
              <a:ext uri="{FF2B5EF4-FFF2-40B4-BE49-F238E27FC236}">
                <a16:creationId xmlns:a16="http://schemas.microsoft.com/office/drawing/2014/main" id="{3C10D022-30A7-0ABD-129F-4952A9483329}"/>
              </a:ext>
            </a:extLst>
          </p:cNvPr>
          <p:cNvSpPr>
            <a:spLocks noGrp="1"/>
          </p:cNvSpPr>
          <p:nvPr>
            <p:ph type="body" idx="3"/>
          </p:nvPr>
        </p:nvSpPr>
        <p:spPr>
          <a:xfrm>
            <a:off x="654292" y="1465167"/>
            <a:ext cx="5543131" cy="4786701"/>
          </a:xfrm>
        </p:spPr>
        <p:txBody>
          <a:bodyPr/>
          <a:lstStyle/>
          <a:p>
            <a:pPr marL="571500" indent="-342900">
              <a:buFont typeface="Calibri"/>
              <a:buChar char="-"/>
            </a:pPr>
            <a:r>
              <a:rPr lang="en-US" dirty="0"/>
              <a:t>Fundamental building blocks: The embedding layer, transformer blocks, and language modeling head. </a:t>
            </a:r>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r>
              <a:rPr lang="en-US" dirty="0"/>
              <a:t>In the transformer blocks: Query-Key-Value(QKV) generation, multi-head attention, and feedforward network.</a:t>
            </a:r>
          </a:p>
          <a:p>
            <a:pPr marL="571500" indent="-342900">
              <a:buFont typeface="Calibri"/>
              <a:buChar char="-"/>
            </a:pPr>
            <a:endParaRPr lang="en-US"/>
          </a:p>
          <a:p>
            <a:pPr marL="571500" indent="-342900">
              <a:buFont typeface="Calibri"/>
              <a:buChar char="-"/>
            </a:pPr>
            <a:r>
              <a:rPr lang="en-US" dirty="0"/>
              <a:t>Attention is All You Need </a:t>
            </a:r>
          </a:p>
        </p:txBody>
      </p:sp>
      <p:pic>
        <p:nvPicPr>
          <p:cNvPr id="6" name="Picture 5" descr="Diagram of a diagram&#10;&#10;Description automatically generated">
            <a:extLst>
              <a:ext uri="{FF2B5EF4-FFF2-40B4-BE49-F238E27FC236}">
                <a16:creationId xmlns:a16="http://schemas.microsoft.com/office/drawing/2014/main" id="{2532E907-7A9E-E2CB-C5A9-B0ACAE137142}"/>
              </a:ext>
            </a:extLst>
          </p:cNvPr>
          <p:cNvPicPr>
            <a:picLocks noChangeAspect="1"/>
          </p:cNvPicPr>
          <p:nvPr/>
        </p:nvPicPr>
        <p:blipFill>
          <a:blip r:embed="rId2"/>
          <a:stretch>
            <a:fillRect/>
          </a:stretch>
        </p:blipFill>
        <p:spPr>
          <a:xfrm>
            <a:off x="6283968" y="2372173"/>
            <a:ext cx="4738687" cy="3151227"/>
          </a:xfrm>
          <a:prstGeom prst="rect">
            <a:avLst/>
          </a:prstGeom>
          <a:noFill/>
          <a:ln>
            <a:noFill/>
          </a:ln>
        </p:spPr>
      </p:pic>
      <p:sp>
        <p:nvSpPr>
          <p:cNvPr id="15" name="Text Placeholder 5">
            <a:extLst>
              <a:ext uri="{FF2B5EF4-FFF2-40B4-BE49-F238E27FC236}">
                <a16:creationId xmlns:a16="http://schemas.microsoft.com/office/drawing/2014/main" id="{F930EB76-87EB-7199-4442-D648D2B0AFEE}"/>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E715652A-9EF3-9258-1A2F-4BE663C0CB6D}"/>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24</a:t>
            </a:fld>
            <a:endParaRPr lang="en-US"/>
          </a:p>
        </p:txBody>
      </p:sp>
    </p:spTree>
    <p:extLst>
      <p:ext uri="{BB962C8B-B14F-4D97-AF65-F5344CB8AC3E}">
        <p14:creationId xmlns:p14="http://schemas.microsoft.com/office/powerpoint/2010/main" val="21815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2BCBDD-E3B8-B605-9469-6E13515CD1C3}"/>
              </a:ext>
            </a:extLst>
          </p:cNvPr>
          <p:cNvSpPr>
            <a:spLocks noGrp="1"/>
          </p:cNvSpPr>
          <p:nvPr>
            <p:ph type="body" idx="1"/>
          </p:nvPr>
        </p:nvSpPr>
        <p:spPr/>
        <p:txBody>
          <a:bodyPr/>
          <a:lstStyle/>
          <a:p>
            <a:r>
              <a:rPr lang="en-US" dirty="0"/>
              <a:t>Background – Selective batching and iteration-level scheduling</a:t>
            </a:r>
          </a:p>
        </p:txBody>
      </p:sp>
      <p:sp>
        <p:nvSpPr>
          <p:cNvPr id="3" name="Text Placeholder 2">
            <a:extLst>
              <a:ext uri="{FF2B5EF4-FFF2-40B4-BE49-F238E27FC236}">
                <a16:creationId xmlns:a16="http://schemas.microsoft.com/office/drawing/2014/main" id="{EE30B2CC-B2ED-B09A-B347-3C31B23A3D1F}"/>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28434B73-0F36-AE80-BCA7-F41ED65EE7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sp>
        <p:nvSpPr>
          <p:cNvPr id="5" name="Text Placeholder 4">
            <a:extLst>
              <a:ext uri="{FF2B5EF4-FFF2-40B4-BE49-F238E27FC236}">
                <a16:creationId xmlns:a16="http://schemas.microsoft.com/office/drawing/2014/main" id="{2499CAF0-62B4-BC98-FA79-A53260119592}"/>
              </a:ext>
            </a:extLst>
          </p:cNvPr>
          <p:cNvSpPr>
            <a:spLocks noGrp="1"/>
          </p:cNvSpPr>
          <p:nvPr>
            <p:ph type="body" idx="3"/>
          </p:nvPr>
        </p:nvSpPr>
        <p:spPr/>
        <p:txBody>
          <a:bodyPr/>
          <a:lstStyle/>
          <a:p>
            <a:pPr marL="571500" indent="-342900">
              <a:buFont typeface="Calibri"/>
              <a:buChar char="-"/>
            </a:pPr>
            <a:r>
              <a:rPr lang="en-US" dirty="0"/>
              <a:t>LLM inference serving system often employs batching, which involves grouping multiple requests into a single group. </a:t>
            </a:r>
          </a:p>
          <a:p>
            <a:pPr marL="1028700" lvl="1" indent="-342900">
              <a:buClr>
                <a:srgbClr val="000000"/>
              </a:buClr>
              <a:buSzPts val="2400"/>
              <a:buFont typeface="Courier New"/>
              <a:buChar char="o"/>
            </a:pPr>
            <a:r>
              <a:rPr lang="en-US" dirty="0">
                <a:solidFill>
                  <a:srgbClr val="13294B"/>
                </a:solidFill>
              </a:rPr>
              <a:t>With Multi-head attention layer make batching difficult. </a:t>
            </a:r>
          </a:p>
          <a:p>
            <a:pPr marL="1028700" lvl="1" indent="-342900">
              <a:buClr>
                <a:srgbClr val="000000"/>
              </a:buClr>
              <a:buSzPts val="2400"/>
              <a:buFont typeface="Courier New"/>
              <a:buChar char="o"/>
            </a:pPr>
            <a:r>
              <a:rPr lang="en-US" dirty="0">
                <a:solidFill>
                  <a:srgbClr val="13294B"/>
                </a:solidFill>
              </a:rPr>
              <a:t>Need to complete all requests before proceeding to the next batch.</a:t>
            </a:r>
          </a:p>
          <a:p>
            <a:pPr marL="1028700" lvl="1" indent="-342900">
              <a:buClr>
                <a:srgbClr val="000000"/>
              </a:buClr>
              <a:buSzPts val="2400"/>
              <a:buFont typeface="Courier New"/>
              <a:buChar char="o"/>
            </a:pPr>
            <a:endParaRPr lang="en-US" dirty="0">
              <a:solidFill>
                <a:srgbClr val="13294B"/>
              </a:solidFill>
            </a:endParaRPr>
          </a:p>
          <a:p>
            <a:pPr marL="571500" indent="-342900">
              <a:buClr>
                <a:srgbClr val="000000"/>
              </a:buClr>
              <a:buFont typeface="Calibri"/>
              <a:buChar char="-"/>
            </a:pPr>
            <a:r>
              <a:rPr lang="en-US" dirty="0">
                <a:solidFill>
                  <a:srgbClr val="13294B"/>
                </a:solidFill>
              </a:rPr>
              <a:t>Selective batching: Allow batching in specific layer, like QKV generation. In multi-head attention layers, it allows batch to divided and allocated to multiple worker individually. </a:t>
            </a:r>
          </a:p>
          <a:p>
            <a:pPr marL="571500" indent="-342900">
              <a:buClr>
                <a:srgbClr val="000000"/>
              </a:buClr>
              <a:buFont typeface="Calibri"/>
              <a:buChar char="-"/>
            </a:pPr>
            <a:r>
              <a:rPr lang="en-US" dirty="0">
                <a:solidFill>
                  <a:srgbClr val="13294B"/>
                </a:solidFill>
              </a:rPr>
              <a:t>Iteration-level scheduling: rescheduling the batch at each iteration, removing completed requests, and adding new ones. </a:t>
            </a:r>
          </a:p>
        </p:txBody>
      </p:sp>
    </p:spTree>
    <p:extLst>
      <p:ext uri="{BB962C8B-B14F-4D97-AF65-F5344CB8AC3E}">
        <p14:creationId xmlns:p14="http://schemas.microsoft.com/office/powerpoint/2010/main" val="101177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61E449-E581-9A6D-5D03-597A94C55490}"/>
              </a:ext>
            </a:extLst>
          </p:cNvPr>
          <p:cNvSpPr>
            <a:spLocks noGrp="1"/>
          </p:cNvSpPr>
          <p:nvPr>
            <p:ph type="body" idx="1"/>
          </p:nvPr>
        </p:nvSpPr>
        <p:spPr/>
        <p:txBody>
          <a:bodyPr/>
          <a:lstStyle/>
          <a:p>
            <a:r>
              <a:rPr lang="en-US" dirty="0"/>
              <a:t>Background – Processing-in-memory (PIM) for LLM</a:t>
            </a:r>
          </a:p>
        </p:txBody>
      </p:sp>
      <p:sp>
        <p:nvSpPr>
          <p:cNvPr id="3" name="Text Placeholder 2">
            <a:extLst>
              <a:ext uri="{FF2B5EF4-FFF2-40B4-BE49-F238E27FC236}">
                <a16:creationId xmlns:a16="http://schemas.microsoft.com/office/drawing/2014/main" id="{2E6C16BC-E24F-13BE-0A4D-656E98EDA440}"/>
              </a:ext>
            </a:extLst>
          </p:cNvPr>
          <p:cNvSpPr>
            <a:spLocks noGrp="1"/>
          </p:cNvSpPr>
          <p:nvPr>
            <p:ph type="body" idx="2"/>
          </p:nvPr>
        </p:nvSpPr>
        <p:spPr/>
        <p:txBody>
          <a:bodyPr>
            <a:normAutofit lnSpcReduction="10000"/>
          </a:bodyPr>
          <a:lstStyle/>
          <a:p>
            <a:r>
              <a:rPr lang="en-US" dirty="0"/>
              <a:t>General Matrix-Vector multiplication (GEMV)</a:t>
            </a:r>
          </a:p>
        </p:txBody>
      </p:sp>
      <p:sp>
        <p:nvSpPr>
          <p:cNvPr id="4" name="Slide Number Placeholder 3">
            <a:extLst>
              <a:ext uri="{FF2B5EF4-FFF2-40B4-BE49-F238E27FC236}">
                <a16:creationId xmlns:a16="http://schemas.microsoft.com/office/drawing/2014/main" id="{578E3C68-1F59-DAC9-713D-3DCDCF48B0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26</a:t>
            </a:fld>
            <a:endParaRPr lang="en-US"/>
          </a:p>
        </p:txBody>
      </p:sp>
      <p:sp>
        <p:nvSpPr>
          <p:cNvPr id="5" name="Text Placeholder 4">
            <a:extLst>
              <a:ext uri="{FF2B5EF4-FFF2-40B4-BE49-F238E27FC236}">
                <a16:creationId xmlns:a16="http://schemas.microsoft.com/office/drawing/2014/main" id="{D3FDB03F-D4A1-016D-111D-C9D6A7DA2D43}"/>
              </a:ext>
            </a:extLst>
          </p:cNvPr>
          <p:cNvSpPr>
            <a:spLocks noGrp="1"/>
          </p:cNvSpPr>
          <p:nvPr>
            <p:ph type="body" idx="3"/>
          </p:nvPr>
        </p:nvSpPr>
        <p:spPr/>
        <p:txBody>
          <a:bodyPr/>
          <a:lstStyle/>
          <a:p>
            <a:pPr marL="571500" indent="-342900">
              <a:buFont typeface="Calibri"/>
              <a:buChar char="-"/>
            </a:pPr>
            <a:r>
              <a:rPr lang="en-US" dirty="0"/>
              <a:t>In the generation phase, LLM relies on GEMV operations. Due to lack of matrix reuse it with low arithmetic intensity. </a:t>
            </a:r>
          </a:p>
          <a:p>
            <a:pPr marL="571500" indent="-342900">
              <a:buFont typeface="Calibri"/>
              <a:buChar char="-"/>
            </a:pPr>
            <a:endParaRPr lang="en-US" dirty="0"/>
          </a:p>
          <a:p>
            <a:pPr marL="571500" indent="-342900">
              <a:buFont typeface="Calibri"/>
              <a:buChar char="-"/>
            </a:pPr>
            <a:r>
              <a:rPr lang="en-US" dirty="0"/>
              <a:t>PIM optimizes memory-intensive tasks by reducing data movement through the placement of compute unit in each memory bank. Which utilizes aggregated bandwidth to read intermediate values, execute computation, and send only the results to the host system.</a:t>
            </a:r>
          </a:p>
        </p:txBody>
      </p:sp>
    </p:spTree>
    <p:extLst>
      <p:ext uri="{BB962C8B-B14F-4D97-AF65-F5344CB8AC3E}">
        <p14:creationId xmlns:p14="http://schemas.microsoft.com/office/powerpoint/2010/main" val="4746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B56AC-570F-6F18-8AF3-1100CF373B13}"/>
              </a:ext>
            </a:extLst>
          </p:cNvPr>
          <p:cNvSpPr>
            <a:spLocks noGrp="1"/>
          </p:cNvSpPr>
          <p:nvPr>
            <p:ph type="body" idx="1"/>
          </p:nvPr>
        </p:nvSpPr>
        <p:spPr>
          <a:xfrm>
            <a:off x="654228" y="277803"/>
            <a:ext cx="10370191" cy="1189820"/>
          </a:xfrm>
        </p:spPr>
        <p:txBody>
          <a:bodyPr wrap="square" anchor="ctr">
            <a:normAutofit/>
          </a:bodyPr>
          <a:lstStyle/>
          <a:p>
            <a:r>
              <a:rPr lang="en-US" dirty="0"/>
              <a:t>Limitation of existing AI system Simulators</a:t>
            </a:r>
          </a:p>
        </p:txBody>
      </p:sp>
      <p:sp>
        <p:nvSpPr>
          <p:cNvPr id="5" name="Text Placeholder 4">
            <a:extLst>
              <a:ext uri="{FF2B5EF4-FFF2-40B4-BE49-F238E27FC236}">
                <a16:creationId xmlns:a16="http://schemas.microsoft.com/office/drawing/2014/main" id="{220593CD-F2C8-F648-2962-FB1984ADDABB}"/>
              </a:ext>
            </a:extLst>
          </p:cNvPr>
          <p:cNvSpPr>
            <a:spLocks noGrp="1"/>
          </p:cNvSpPr>
          <p:nvPr>
            <p:ph type="body" idx="3"/>
          </p:nvPr>
        </p:nvSpPr>
        <p:spPr>
          <a:xfrm>
            <a:off x="654292" y="1468761"/>
            <a:ext cx="5543131" cy="4775918"/>
          </a:xfrm>
        </p:spPr>
        <p:txBody>
          <a:bodyPr wrap="square" anchor="t">
            <a:normAutofit/>
          </a:bodyPr>
          <a:lstStyle/>
          <a:p>
            <a:pPr marL="571500" indent="-342900">
              <a:buFont typeface="Calibri"/>
              <a:buChar char="-"/>
            </a:pPr>
            <a:r>
              <a:rPr lang="en-US" dirty="0"/>
              <a:t>ASTRA-sim focuses on training with repetitive yet identical iterations, which does not align well with the nature of LLM inference serving, where each iteration processes different batches with varying compositions of variable-length prompts. </a:t>
            </a:r>
          </a:p>
          <a:p>
            <a:pPr marL="571500" indent="-342900">
              <a:buFont typeface="Calibri"/>
              <a:buChar char="-"/>
            </a:pPr>
            <a:endParaRPr lang="en-US" dirty="0"/>
          </a:p>
          <a:p>
            <a:pPr marL="571500" indent="-342900">
              <a:buFont typeface="Calibri"/>
              <a:buChar char="-"/>
            </a:pPr>
            <a:r>
              <a:rPr lang="en-US" dirty="0"/>
              <a:t>TOO SLOW: One inference iteration of existing LLM simulators. NPU simulators, </a:t>
            </a:r>
            <a:r>
              <a:rPr lang="en-US" dirty="0" err="1"/>
              <a:t>nNPUsim</a:t>
            </a:r>
            <a:r>
              <a:rPr lang="en-US" dirty="0"/>
              <a:t> and GeneSys, take about 10 and 1.5 hours. </a:t>
            </a:r>
          </a:p>
          <a:p>
            <a:pPr marL="1028700" lvl="1">
              <a:buClr>
                <a:srgbClr val="000000"/>
              </a:buClr>
              <a:buSzPts val="2000"/>
              <a:buFont typeface="Courier New"/>
              <a:buChar char="o"/>
            </a:pPr>
            <a:r>
              <a:rPr lang="en-US" sz="2000" dirty="0">
                <a:solidFill>
                  <a:srgbClr val="13294B"/>
                </a:solidFill>
              </a:rPr>
              <a:t>For </a:t>
            </a:r>
            <a:r>
              <a:rPr lang="en-US" sz="2000" dirty="0" err="1">
                <a:solidFill>
                  <a:srgbClr val="13294B"/>
                </a:solidFill>
              </a:rPr>
              <a:t>NeuPIMs</a:t>
            </a:r>
            <a:r>
              <a:rPr lang="en-US" sz="2000" dirty="0">
                <a:solidFill>
                  <a:srgbClr val="13294B"/>
                </a:solidFill>
              </a:rPr>
              <a:t>, which simulates NPU-PIM hardware, take 2 hours.</a:t>
            </a:r>
          </a:p>
          <a:p>
            <a:pPr marL="1028700" lvl="1">
              <a:buClr>
                <a:srgbClr val="000000"/>
              </a:buClr>
              <a:buSzPts val="2000"/>
              <a:buFont typeface="Courier New"/>
              <a:buChar char="o"/>
            </a:pPr>
            <a:r>
              <a:rPr lang="en-US" sz="2000" dirty="0"/>
              <a:t>Because for fully process requests, multiple iterations are required. </a:t>
            </a:r>
          </a:p>
          <a:p>
            <a:pPr marL="1028700" lvl="1">
              <a:buClr>
                <a:srgbClr val="000000"/>
              </a:buClr>
              <a:buSzPts val="2000"/>
              <a:buFont typeface="Courier New"/>
              <a:buChar char="o"/>
            </a:pPr>
            <a:endParaRPr lang="en-US" dirty="0">
              <a:solidFill>
                <a:srgbClr val="13294B"/>
              </a:solidFill>
            </a:endParaRPr>
          </a:p>
        </p:txBody>
      </p:sp>
      <p:pic>
        <p:nvPicPr>
          <p:cNvPr id="6" name="Picture 5">
            <a:extLst>
              <a:ext uri="{FF2B5EF4-FFF2-40B4-BE49-F238E27FC236}">
                <a16:creationId xmlns:a16="http://schemas.microsoft.com/office/drawing/2014/main" id="{AB1E2949-E0D8-78EF-EECC-46726B93186D}"/>
              </a:ext>
            </a:extLst>
          </p:cNvPr>
          <p:cNvPicPr>
            <a:picLocks noChangeAspect="1"/>
          </p:cNvPicPr>
          <p:nvPr/>
        </p:nvPicPr>
        <p:blipFill>
          <a:blip r:embed="rId2"/>
          <a:stretch>
            <a:fillRect/>
          </a:stretch>
        </p:blipFill>
        <p:spPr>
          <a:xfrm>
            <a:off x="6283968" y="2656495"/>
            <a:ext cx="4738687" cy="2582584"/>
          </a:xfrm>
          <a:prstGeom prst="rect">
            <a:avLst/>
          </a:prstGeom>
          <a:noFill/>
          <a:ln>
            <a:noFill/>
          </a:ln>
        </p:spPr>
      </p:pic>
      <p:sp>
        <p:nvSpPr>
          <p:cNvPr id="13" name="Text Placeholder 5">
            <a:extLst>
              <a:ext uri="{FF2B5EF4-FFF2-40B4-BE49-F238E27FC236}">
                <a16:creationId xmlns:a16="http://schemas.microsoft.com/office/drawing/2014/main" id="{20422F48-DBAC-C1EB-FC02-274620A62571}"/>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6221E23F-B36F-9030-6333-B0935C82C4BA}"/>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27</a:t>
            </a:fld>
            <a:endParaRPr lang="en-US"/>
          </a:p>
        </p:txBody>
      </p:sp>
    </p:spTree>
    <p:extLst>
      <p:ext uri="{BB962C8B-B14F-4D97-AF65-F5344CB8AC3E}">
        <p14:creationId xmlns:p14="http://schemas.microsoft.com/office/powerpoint/2010/main" val="287537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FC7DAB-DE95-2FDB-654C-5640915044A4}"/>
              </a:ext>
            </a:extLst>
          </p:cNvPr>
          <p:cNvSpPr>
            <a:spLocks noGrp="1"/>
          </p:cNvSpPr>
          <p:nvPr>
            <p:ph type="body" idx="1"/>
          </p:nvPr>
        </p:nvSpPr>
        <p:spPr>
          <a:xfrm>
            <a:off x="654228" y="277803"/>
            <a:ext cx="10370191" cy="1189820"/>
          </a:xfrm>
        </p:spPr>
        <p:txBody>
          <a:bodyPr wrap="square" anchor="ctr">
            <a:normAutofit/>
          </a:bodyPr>
          <a:lstStyle/>
          <a:p>
            <a:r>
              <a:rPr lang="en-US" dirty="0"/>
              <a:t>Limitation – Support More Combinations</a:t>
            </a:r>
          </a:p>
        </p:txBody>
      </p:sp>
      <p:sp>
        <p:nvSpPr>
          <p:cNvPr id="21" name="Text Placeholder 3">
            <a:extLst>
              <a:ext uri="{FF2B5EF4-FFF2-40B4-BE49-F238E27FC236}">
                <a16:creationId xmlns:a16="http://schemas.microsoft.com/office/drawing/2014/main" id="{50616E09-ECA5-9217-3998-11B9CC638E7F}"/>
              </a:ext>
            </a:extLst>
          </p:cNvPr>
          <p:cNvSpPr>
            <a:spLocks noGrp="1"/>
          </p:cNvSpPr>
          <p:nvPr>
            <p:ph type="body" idx="3"/>
          </p:nvPr>
        </p:nvSpPr>
        <p:spPr>
          <a:xfrm>
            <a:off x="654292" y="1468761"/>
            <a:ext cx="5543131" cy="4790296"/>
          </a:xfrm>
        </p:spPr>
        <p:txBody>
          <a:bodyPr/>
          <a:lstStyle/>
          <a:p>
            <a:pPr marL="571500" indent="-342900">
              <a:buClr>
                <a:srgbClr val="13294B"/>
              </a:buClr>
              <a:buFont typeface="Calibri"/>
              <a:buChar char="-"/>
            </a:pPr>
            <a:endParaRPr lang="en-US"/>
          </a:p>
          <a:p>
            <a:pPr marL="571500" indent="-342900">
              <a:buClr>
                <a:srgbClr val="13294B"/>
              </a:buClr>
              <a:buFont typeface="Calibri"/>
              <a:buChar char="-"/>
            </a:pPr>
            <a:endParaRPr lang="en-US" dirty="0">
              <a:solidFill>
                <a:srgbClr val="13294B"/>
              </a:solidFill>
            </a:endParaRPr>
          </a:p>
          <a:p>
            <a:pPr marL="571500" indent="-342900">
              <a:buClr>
                <a:srgbClr val="13294B"/>
              </a:buClr>
              <a:buFont typeface="Calibri"/>
              <a:buChar char="-"/>
            </a:pPr>
            <a:endParaRPr lang="en-US" dirty="0">
              <a:solidFill>
                <a:srgbClr val="13294B"/>
              </a:solidFill>
            </a:endParaRPr>
          </a:p>
          <a:p>
            <a:pPr marL="571500" indent="-342900">
              <a:buClr>
                <a:srgbClr val="13294B"/>
              </a:buClr>
              <a:buFont typeface="Calibri"/>
              <a:buChar char="-"/>
            </a:pPr>
            <a:endParaRPr lang="en-US" dirty="0">
              <a:solidFill>
                <a:srgbClr val="13294B"/>
              </a:solidFill>
            </a:endParaRPr>
          </a:p>
          <a:p>
            <a:pPr marL="571500" indent="-342900">
              <a:buClr>
                <a:srgbClr val="13294B"/>
              </a:buClr>
              <a:buSzPts val="2000"/>
              <a:buFont typeface="Calibri"/>
              <a:buChar char="-"/>
            </a:pPr>
            <a:r>
              <a:rPr lang="en-US" dirty="0">
                <a:solidFill>
                  <a:srgbClr val="13294B"/>
                </a:solidFill>
              </a:rPr>
              <a:t>Requirements for high memory bandwidth, memory capacity, and computation power of LLM inference make it difficult to find "one-fits-all" solution for acceleration. </a:t>
            </a:r>
          </a:p>
        </p:txBody>
      </p:sp>
      <p:pic>
        <p:nvPicPr>
          <p:cNvPr id="6" name="Picture 5" descr="A graph of data on a white background&#10;&#10;Description automatically generated">
            <a:extLst>
              <a:ext uri="{FF2B5EF4-FFF2-40B4-BE49-F238E27FC236}">
                <a16:creationId xmlns:a16="http://schemas.microsoft.com/office/drawing/2014/main" id="{2F5CE95D-8D9A-7CFB-A3B4-C7C73ED07F84}"/>
              </a:ext>
            </a:extLst>
          </p:cNvPr>
          <p:cNvPicPr>
            <a:picLocks noChangeAspect="1"/>
          </p:cNvPicPr>
          <p:nvPr/>
        </p:nvPicPr>
        <p:blipFill>
          <a:blip r:embed="rId2"/>
          <a:stretch>
            <a:fillRect/>
          </a:stretch>
        </p:blipFill>
        <p:spPr>
          <a:xfrm>
            <a:off x="6283968" y="2674265"/>
            <a:ext cx="4738687" cy="2547044"/>
          </a:xfrm>
          <a:prstGeom prst="rect">
            <a:avLst/>
          </a:prstGeom>
          <a:noFill/>
          <a:ln>
            <a:noFill/>
          </a:ln>
        </p:spPr>
      </p:pic>
      <p:sp>
        <p:nvSpPr>
          <p:cNvPr id="22" name="Text Placeholder 5">
            <a:extLst>
              <a:ext uri="{FF2B5EF4-FFF2-40B4-BE49-F238E27FC236}">
                <a16:creationId xmlns:a16="http://schemas.microsoft.com/office/drawing/2014/main" id="{646B7CC1-C17F-CC02-C68C-98B0B9D6E0D3}"/>
              </a:ext>
            </a:extLst>
          </p:cNvPr>
          <p:cNvSpPr>
            <a:spLocks noGrp="1"/>
          </p:cNvSpPr>
          <p:nvPr>
            <p:ph type="body" idx="5"/>
          </p:nvPr>
        </p:nvSpPr>
        <p:spPr>
          <a:xfrm>
            <a:off x="457200" y="6356350"/>
            <a:ext cx="8153400" cy="365125"/>
          </a:xfrm>
        </p:spPr>
        <p:txBody>
          <a:bodyPr>
            <a:normAutofit fontScale="85000" lnSpcReduction="10000"/>
          </a:bodyPr>
          <a:lstStyle/>
          <a:p>
            <a:r>
              <a:rPr lang="en-US" dirty="0"/>
              <a:t>https://bizon-tech.com/gpu-benchmarks/NVIDIA-RTX-3090-vs-NVIDIA-A100-40-GB-(PCIe)-vs-NVIDIA-H100-(PCIe)/579vs592vs632</a:t>
            </a:r>
          </a:p>
        </p:txBody>
      </p:sp>
      <p:sp>
        <p:nvSpPr>
          <p:cNvPr id="4" name="Slide Number Placeholder 3">
            <a:extLst>
              <a:ext uri="{FF2B5EF4-FFF2-40B4-BE49-F238E27FC236}">
                <a16:creationId xmlns:a16="http://schemas.microsoft.com/office/drawing/2014/main" id="{740AA58E-8D0E-D001-D134-265D18155A3C}"/>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28</a:t>
            </a:fld>
            <a:endParaRPr lang="en-US"/>
          </a:p>
        </p:txBody>
      </p:sp>
    </p:spTree>
    <p:extLst>
      <p:ext uri="{BB962C8B-B14F-4D97-AF65-F5344CB8AC3E}">
        <p14:creationId xmlns:p14="http://schemas.microsoft.com/office/powerpoint/2010/main" val="1287585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700EB8-495A-A231-3E95-0F4BC52D8DF6}"/>
              </a:ext>
            </a:extLst>
          </p:cNvPr>
          <p:cNvSpPr>
            <a:spLocks noGrp="1"/>
          </p:cNvSpPr>
          <p:nvPr>
            <p:ph type="body" idx="1"/>
          </p:nvPr>
        </p:nvSpPr>
        <p:spPr>
          <a:xfrm>
            <a:off x="654228" y="277803"/>
            <a:ext cx="10370191" cy="1189820"/>
          </a:xfrm>
        </p:spPr>
        <p:txBody>
          <a:bodyPr wrap="square" anchor="ctr">
            <a:normAutofit/>
          </a:bodyPr>
          <a:lstStyle/>
          <a:p>
            <a:r>
              <a:rPr lang="en-US" dirty="0"/>
              <a:t>LLMServingSim Overview</a:t>
            </a:r>
          </a:p>
        </p:txBody>
      </p:sp>
      <p:sp>
        <p:nvSpPr>
          <p:cNvPr id="13" name="Text Placeholder 3">
            <a:extLst>
              <a:ext uri="{FF2B5EF4-FFF2-40B4-BE49-F238E27FC236}">
                <a16:creationId xmlns:a16="http://schemas.microsoft.com/office/drawing/2014/main" id="{485088EB-A869-5F6A-6F72-685218BE1C0E}"/>
              </a:ext>
            </a:extLst>
          </p:cNvPr>
          <p:cNvSpPr>
            <a:spLocks noGrp="1"/>
          </p:cNvSpPr>
          <p:nvPr>
            <p:ph type="body" idx="3"/>
          </p:nvPr>
        </p:nvSpPr>
        <p:spPr>
          <a:xfrm>
            <a:off x="654292" y="1465167"/>
            <a:ext cx="5543131" cy="4786701"/>
          </a:xfrm>
        </p:spPr>
        <p:txBody>
          <a:bodyPr>
            <a:normAutofit lnSpcReduction="10000"/>
          </a:bodyPr>
          <a:lstStyle/>
          <a:p>
            <a:pPr marL="571500" indent="-342900">
              <a:buFont typeface="Calibri"/>
              <a:buChar char="-"/>
            </a:pPr>
            <a:r>
              <a:rPr lang="en-US" dirty="0"/>
              <a:t>Scheduler: receives and organizes user requests into feasible batches based on the scheduling, KV cache management, and operator mapping strategy. </a:t>
            </a:r>
          </a:p>
          <a:p>
            <a:pPr marL="571500" indent="-342900">
              <a:buFont typeface="Calibri"/>
              <a:buChar char="-"/>
            </a:pPr>
            <a:r>
              <a:rPr lang="en-US" dirty="0"/>
              <a:t>Execution Engine Stack: compiles the model according to the batch configuration created by Scheduler and performs hardware simulation for a single device. It will operators from multi traces and reconstructs them into a single trace. </a:t>
            </a:r>
          </a:p>
          <a:p>
            <a:pPr marL="571500" indent="-342900">
              <a:buFont typeface="Calibri"/>
              <a:buChar char="-"/>
            </a:pPr>
            <a:r>
              <a:rPr lang="en-US" dirty="0"/>
              <a:t>Graph Converter: Generates execution graph. </a:t>
            </a:r>
          </a:p>
          <a:p>
            <a:pPr marL="571500" indent="-342900">
              <a:buFont typeface="Calibri"/>
              <a:buChar char="-"/>
            </a:pPr>
            <a:r>
              <a:rPr lang="en-US" dirty="0"/>
              <a:t>ASTRA-sim: takes execution graph represented in graph and performs system simulation and return results back to the scheduler. </a:t>
            </a:r>
          </a:p>
        </p:txBody>
      </p:sp>
      <p:pic>
        <p:nvPicPr>
          <p:cNvPr id="6" name="Picture 5" descr="A diagram of a computer program&#10;&#10;Description automatically generated">
            <a:extLst>
              <a:ext uri="{FF2B5EF4-FFF2-40B4-BE49-F238E27FC236}">
                <a16:creationId xmlns:a16="http://schemas.microsoft.com/office/drawing/2014/main" id="{31ED66A7-2447-2F3D-387E-750970B29594}"/>
              </a:ext>
            </a:extLst>
          </p:cNvPr>
          <p:cNvPicPr>
            <a:picLocks noChangeAspect="1"/>
          </p:cNvPicPr>
          <p:nvPr/>
        </p:nvPicPr>
        <p:blipFill>
          <a:blip r:embed="rId2"/>
          <a:stretch>
            <a:fillRect/>
          </a:stretch>
        </p:blipFill>
        <p:spPr>
          <a:xfrm>
            <a:off x="6283968" y="2342557"/>
            <a:ext cx="4738687" cy="3210459"/>
          </a:xfrm>
          <a:prstGeom prst="rect">
            <a:avLst/>
          </a:prstGeom>
          <a:noFill/>
          <a:ln>
            <a:noFill/>
          </a:ln>
        </p:spPr>
      </p:pic>
      <p:sp>
        <p:nvSpPr>
          <p:cNvPr id="15" name="Text Placeholder 5">
            <a:extLst>
              <a:ext uri="{FF2B5EF4-FFF2-40B4-BE49-F238E27FC236}">
                <a16:creationId xmlns:a16="http://schemas.microsoft.com/office/drawing/2014/main" id="{D144465B-4C26-2BA7-0977-B4804EAF15EF}"/>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F6A091A0-8736-5F9C-C345-DF46BDD1472E}"/>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29</a:t>
            </a:fld>
            <a:endParaRPr lang="en-US"/>
          </a:p>
        </p:txBody>
      </p:sp>
    </p:spTree>
    <p:extLst>
      <p:ext uri="{BB962C8B-B14F-4D97-AF65-F5344CB8AC3E}">
        <p14:creationId xmlns:p14="http://schemas.microsoft.com/office/powerpoint/2010/main" val="28774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3437AD-C838-6741-DC5F-599534CCCCEE}"/>
              </a:ext>
            </a:extLst>
          </p:cNvPr>
          <p:cNvSpPr>
            <a:spLocks noGrp="1"/>
          </p:cNvSpPr>
          <p:nvPr>
            <p:ph type="body" idx="1"/>
          </p:nvPr>
        </p:nvSpPr>
        <p:spPr/>
        <p:txBody>
          <a:bodyPr/>
          <a:lstStyle/>
          <a:p>
            <a:r>
              <a:rPr lang="en-US" dirty="0"/>
              <a:t>Dataset is also LARGER</a:t>
            </a:r>
          </a:p>
        </p:txBody>
      </p:sp>
      <p:sp>
        <p:nvSpPr>
          <p:cNvPr id="3" name="Text Placeholder 2">
            <a:extLst>
              <a:ext uri="{FF2B5EF4-FFF2-40B4-BE49-F238E27FC236}">
                <a16:creationId xmlns:a16="http://schemas.microsoft.com/office/drawing/2014/main" id="{E3E640BA-E55F-6254-0B8A-FB56A1FB52C7}"/>
              </a:ext>
            </a:extLst>
          </p:cNvPr>
          <p:cNvSpPr>
            <a:spLocks noGrp="1"/>
          </p:cNvSpPr>
          <p:nvPr>
            <p:ph type="body" idx="2"/>
          </p:nvPr>
        </p:nvSpPr>
        <p:spPr/>
        <p:txBody>
          <a:bodyPr>
            <a:normAutofit fontScale="92500" lnSpcReduction="10000"/>
          </a:bodyPr>
          <a:lstStyle/>
          <a:p>
            <a:r>
              <a:rPr lang="en-US" dirty="0"/>
              <a:t>570 GB of uncompressed test data</a:t>
            </a:r>
          </a:p>
        </p:txBody>
      </p:sp>
      <p:sp>
        <p:nvSpPr>
          <p:cNvPr id="4" name="Text Placeholder 3">
            <a:extLst>
              <a:ext uri="{FF2B5EF4-FFF2-40B4-BE49-F238E27FC236}">
                <a16:creationId xmlns:a16="http://schemas.microsoft.com/office/drawing/2014/main" id="{B13D97D2-7FA8-796D-0EAF-52C338CE4C9C}"/>
              </a:ext>
            </a:extLst>
          </p:cNvPr>
          <p:cNvSpPr>
            <a:spLocks noGrp="1"/>
          </p:cNvSpPr>
          <p:nvPr>
            <p:ph type="body" idx="3"/>
          </p:nvPr>
        </p:nvSpPr>
        <p:spPr/>
        <p:txBody>
          <a:bodyPr/>
          <a:lstStyle/>
          <a:p>
            <a:endParaRPr lang="en-US"/>
          </a:p>
        </p:txBody>
      </p:sp>
      <p:sp>
        <p:nvSpPr>
          <p:cNvPr id="5" name="Text Placeholder 4">
            <a:extLst>
              <a:ext uri="{FF2B5EF4-FFF2-40B4-BE49-F238E27FC236}">
                <a16:creationId xmlns:a16="http://schemas.microsoft.com/office/drawing/2014/main" id="{D4FF107D-9B4B-4126-9DDA-BA993C1D2393}"/>
              </a:ext>
            </a:extLst>
          </p:cNvPr>
          <p:cNvSpPr>
            <a:spLocks noGrp="1"/>
          </p:cNvSpPr>
          <p:nvPr>
            <p:ph type="body" idx="4"/>
          </p:nvPr>
        </p:nvSpPr>
        <p:spPr/>
        <p:txBody>
          <a:bodyPr/>
          <a:lstStyle/>
          <a:p>
            <a:r>
              <a:rPr lang="en-US" dirty="0"/>
              <a:t>1.56 trillion words</a:t>
            </a:r>
          </a:p>
        </p:txBody>
      </p:sp>
      <p:sp>
        <p:nvSpPr>
          <p:cNvPr id="6" name="Text Placeholder 5">
            <a:extLst>
              <a:ext uri="{FF2B5EF4-FFF2-40B4-BE49-F238E27FC236}">
                <a16:creationId xmlns:a16="http://schemas.microsoft.com/office/drawing/2014/main" id="{AB9DD852-D7D8-1939-C159-ED8C3729AA6F}"/>
              </a:ext>
            </a:extLst>
          </p:cNvPr>
          <p:cNvSpPr>
            <a:spLocks noGrp="1"/>
          </p:cNvSpPr>
          <p:nvPr>
            <p:ph type="body" idx="5"/>
          </p:nvPr>
        </p:nvSpPr>
        <p:spPr/>
        <p:txBody>
          <a:bodyPr/>
          <a:lstStyle/>
          <a:p>
            <a:endParaRPr lang="en-US"/>
          </a:p>
        </p:txBody>
      </p:sp>
      <p:sp>
        <p:nvSpPr>
          <p:cNvPr id="7" name="Text Placeholder 6">
            <a:extLst>
              <a:ext uri="{FF2B5EF4-FFF2-40B4-BE49-F238E27FC236}">
                <a16:creationId xmlns:a16="http://schemas.microsoft.com/office/drawing/2014/main" id="{908FE141-4DDA-2C04-96CA-C70192956CCE}"/>
              </a:ext>
            </a:extLst>
          </p:cNvPr>
          <p:cNvSpPr>
            <a:spLocks noGrp="1"/>
          </p:cNvSpPr>
          <p:nvPr>
            <p:ph type="body" idx="6"/>
          </p:nvPr>
        </p:nvSpPr>
        <p:spPr/>
        <p:txBody>
          <a:bodyPr>
            <a:normAutofit lnSpcReduction="10000"/>
          </a:bodyPr>
          <a:lstStyle/>
          <a:p>
            <a:r>
              <a:rPr lang="en-US" dirty="0">
                <a:solidFill>
                  <a:srgbClr val="FFFFFF"/>
                </a:solidFill>
              </a:rPr>
              <a:t>Language Models are Few-Shot Learners</a:t>
            </a:r>
            <a:endParaRPr lang="en-US" dirty="0"/>
          </a:p>
        </p:txBody>
      </p:sp>
      <p:sp>
        <p:nvSpPr>
          <p:cNvPr id="8" name="Slide Number Placeholder 7">
            <a:extLst>
              <a:ext uri="{FF2B5EF4-FFF2-40B4-BE49-F238E27FC236}">
                <a16:creationId xmlns:a16="http://schemas.microsoft.com/office/drawing/2014/main" id="{8AEB4939-C5D3-4777-629B-D5EA02E0A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pic>
        <p:nvPicPr>
          <p:cNvPr id="9" name="Picture 8" descr="A table with numbers and text&#10;&#10;Description automatically generated">
            <a:extLst>
              <a:ext uri="{FF2B5EF4-FFF2-40B4-BE49-F238E27FC236}">
                <a16:creationId xmlns:a16="http://schemas.microsoft.com/office/drawing/2014/main" id="{D38C7123-4755-CA7B-2E6B-C9C3A28DAB99}"/>
              </a:ext>
            </a:extLst>
          </p:cNvPr>
          <p:cNvPicPr>
            <a:picLocks noChangeAspect="1"/>
          </p:cNvPicPr>
          <p:nvPr/>
        </p:nvPicPr>
        <p:blipFill>
          <a:blip r:embed="rId2"/>
          <a:stretch>
            <a:fillRect/>
          </a:stretch>
        </p:blipFill>
        <p:spPr>
          <a:xfrm>
            <a:off x="536107" y="2775024"/>
            <a:ext cx="4902680" cy="179260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473C917-392A-4AB8-143F-17B98F03354D}"/>
              </a:ext>
            </a:extLst>
          </p:cNvPr>
          <p:cNvPicPr>
            <a:picLocks noChangeAspect="1"/>
          </p:cNvPicPr>
          <p:nvPr/>
        </p:nvPicPr>
        <p:blipFill>
          <a:blip r:embed="rId3"/>
          <a:stretch>
            <a:fillRect/>
          </a:stretch>
        </p:blipFill>
        <p:spPr>
          <a:xfrm>
            <a:off x="5564711" y="2776369"/>
            <a:ext cx="6096000" cy="1857060"/>
          </a:xfrm>
          <a:prstGeom prst="rect">
            <a:avLst/>
          </a:prstGeom>
        </p:spPr>
      </p:pic>
    </p:spTree>
    <p:extLst>
      <p:ext uri="{BB962C8B-B14F-4D97-AF65-F5344CB8AC3E}">
        <p14:creationId xmlns:p14="http://schemas.microsoft.com/office/powerpoint/2010/main" val="1535747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47B876-4BAC-D031-743B-273269EC8EB1}"/>
              </a:ext>
            </a:extLst>
          </p:cNvPr>
          <p:cNvSpPr>
            <a:spLocks noGrp="1"/>
          </p:cNvSpPr>
          <p:nvPr>
            <p:ph type="body" idx="1"/>
          </p:nvPr>
        </p:nvSpPr>
        <p:spPr/>
        <p:txBody>
          <a:bodyPr/>
          <a:lstStyle/>
          <a:p>
            <a:r>
              <a:rPr lang="en-US" dirty="0" err="1"/>
              <a:t>LLMServingSim</a:t>
            </a:r>
            <a:r>
              <a:rPr lang="en-US" dirty="0"/>
              <a:t> Overview</a:t>
            </a:r>
          </a:p>
        </p:txBody>
      </p:sp>
      <p:sp>
        <p:nvSpPr>
          <p:cNvPr id="3" name="Text Placeholder 2">
            <a:extLst>
              <a:ext uri="{FF2B5EF4-FFF2-40B4-BE49-F238E27FC236}">
                <a16:creationId xmlns:a16="http://schemas.microsoft.com/office/drawing/2014/main" id="{85797796-8A51-2455-5582-850CBCAFE26D}"/>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EB00C642-648F-430B-3286-44C93AEB9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30</a:t>
            </a:fld>
            <a:endParaRPr lang="en-US"/>
          </a:p>
        </p:txBody>
      </p:sp>
      <p:sp>
        <p:nvSpPr>
          <p:cNvPr id="5" name="Text Placeholder 4">
            <a:extLst>
              <a:ext uri="{FF2B5EF4-FFF2-40B4-BE49-F238E27FC236}">
                <a16:creationId xmlns:a16="http://schemas.microsoft.com/office/drawing/2014/main" id="{BC54484B-6F2E-20CC-B6E2-C719F1F1257A}"/>
              </a:ext>
            </a:extLst>
          </p:cNvPr>
          <p:cNvSpPr>
            <a:spLocks noGrp="1"/>
          </p:cNvSpPr>
          <p:nvPr>
            <p:ph type="body" idx="3"/>
          </p:nvPr>
        </p:nvSpPr>
        <p:spPr/>
        <p:txBody>
          <a:bodyPr/>
          <a:lstStyle/>
          <a:p>
            <a:pPr marL="685800" indent="-457200">
              <a:buAutoNum type="arabicPeriod"/>
            </a:pPr>
            <a:r>
              <a:rPr lang="en-US" dirty="0"/>
              <a:t>Receiving Requests</a:t>
            </a:r>
            <a:endParaRPr lang="en-US"/>
          </a:p>
          <a:p>
            <a:pPr marL="685800" indent="-457200">
              <a:buAutoNum type="arabicPeriod"/>
            </a:pPr>
            <a:r>
              <a:rPr lang="en-US" dirty="0"/>
              <a:t>Handling Dynamic Requests</a:t>
            </a:r>
          </a:p>
          <a:p>
            <a:pPr marL="685800" indent="-457200">
              <a:buAutoNum type="arabicPeriod"/>
            </a:pPr>
            <a:r>
              <a:rPr lang="en-US" dirty="0">
                <a:solidFill>
                  <a:srgbClr val="13294B"/>
                </a:solidFill>
              </a:rPr>
              <a:t>Operator Offloading</a:t>
            </a:r>
          </a:p>
          <a:p>
            <a:pPr marL="685800" indent="-457200">
              <a:buAutoNum type="arabicPeriod"/>
            </a:pPr>
            <a:r>
              <a:rPr lang="en-US">
                <a:solidFill>
                  <a:srgbClr val="13294B"/>
                </a:solidFill>
              </a:rPr>
              <a:t>Hardware Simulation</a:t>
            </a:r>
            <a:endParaRPr lang="en-US" dirty="0">
              <a:solidFill>
                <a:srgbClr val="13294B"/>
              </a:solidFill>
            </a:endParaRPr>
          </a:p>
          <a:p>
            <a:pPr marL="685800" indent="-457200">
              <a:buAutoNum type="arabicPeriod"/>
            </a:pPr>
            <a:r>
              <a:rPr lang="en-US" dirty="0">
                <a:solidFill>
                  <a:srgbClr val="13294B"/>
                </a:solidFill>
              </a:rPr>
              <a:t>Generating Execution Graph</a:t>
            </a:r>
          </a:p>
          <a:p>
            <a:pPr marL="685800" indent="-457200">
              <a:buAutoNum type="arabicPeriod"/>
            </a:pPr>
            <a:r>
              <a:rPr lang="en-US" dirty="0">
                <a:solidFill>
                  <a:srgbClr val="13294B"/>
                </a:solidFill>
              </a:rPr>
              <a:t>System Simulation by ASTRA-sim</a:t>
            </a:r>
          </a:p>
          <a:p>
            <a:pPr marL="685800" indent="-457200">
              <a:buAutoNum type="arabicPeriod"/>
            </a:pPr>
            <a:r>
              <a:rPr lang="en-US" dirty="0">
                <a:solidFill>
                  <a:srgbClr val="13294B"/>
                </a:solidFill>
              </a:rPr>
              <a:t>Feedback and Timer Update</a:t>
            </a:r>
          </a:p>
          <a:p>
            <a:pPr marL="685800" indent="-457200">
              <a:buAutoNum type="arabicPeriod"/>
            </a:pPr>
            <a:r>
              <a:rPr lang="en-US" dirty="0">
                <a:solidFill>
                  <a:srgbClr val="13294B"/>
                </a:solidFill>
              </a:rPr>
              <a:t>Iteration and Progress</a:t>
            </a:r>
          </a:p>
          <a:p>
            <a:pPr marL="228600" indent="0"/>
            <a:endParaRPr lang="en-US" sz="2000" dirty="0">
              <a:solidFill>
                <a:srgbClr val="13294B"/>
              </a:solidFill>
            </a:endParaRPr>
          </a:p>
        </p:txBody>
      </p:sp>
    </p:spTree>
    <p:extLst>
      <p:ext uri="{BB962C8B-B14F-4D97-AF65-F5344CB8AC3E}">
        <p14:creationId xmlns:p14="http://schemas.microsoft.com/office/powerpoint/2010/main" val="2209454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F24B88-DDEC-FA59-9BC2-F3C2D1E0D691}"/>
              </a:ext>
            </a:extLst>
          </p:cNvPr>
          <p:cNvSpPr>
            <a:spLocks noGrp="1"/>
          </p:cNvSpPr>
          <p:nvPr>
            <p:ph type="body" idx="1"/>
          </p:nvPr>
        </p:nvSpPr>
        <p:spPr/>
        <p:txBody>
          <a:bodyPr>
            <a:normAutofit/>
          </a:bodyPr>
          <a:lstStyle/>
          <a:p>
            <a:r>
              <a:rPr lang="en-US" dirty="0"/>
              <a:t>Support Parallelism Strategies</a:t>
            </a:r>
          </a:p>
          <a:p>
            <a:r>
              <a:rPr lang="en-US" sz="2000" dirty="0"/>
              <a:t>Tensor Parallelism, Pipeline Parallelism, Hybrid Parallelism</a:t>
            </a:r>
          </a:p>
        </p:txBody>
      </p:sp>
      <p:sp>
        <p:nvSpPr>
          <p:cNvPr id="3" name="Text Placeholder 2">
            <a:extLst>
              <a:ext uri="{FF2B5EF4-FFF2-40B4-BE49-F238E27FC236}">
                <a16:creationId xmlns:a16="http://schemas.microsoft.com/office/drawing/2014/main" id="{A53C8F5B-9BE8-496A-224A-B99E2A6C02E1}"/>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A11C1BBC-C240-A5F0-DECE-B81F810C3B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31</a:t>
            </a:fld>
            <a:endParaRPr lang="en-US"/>
          </a:p>
        </p:txBody>
      </p:sp>
      <p:sp>
        <p:nvSpPr>
          <p:cNvPr id="5" name="Text Placeholder 4">
            <a:extLst>
              <a:ext uri="{FF2B5EF4-FFF2-40B4-BE49-F238E27FC236}">
                <a16:creationId xmlns:a16="http://schemas.microsoft.com/office/drawing/2014/main" id="{472F7C28-A145-7C6E-5397-ECFAB7CFCC10}"/>
              </a:ext>
            </a:extLst>
          </p:cNvPr>
          <p:cNvSpPr>
            <a:spLocks noGrp="1"/>
          </p:cNvSpPr>
          <p:nvPr>
            <p:ph type="body" idx="3"/>
          </p:nvPr>
        </p:nvSpPr>
        <p:spPr/>
        <p:txBody>
          <a:bodyPr/>
          <a:lstStyle/>
          <a:p>
            <a:pPr marL="228600" indent="0"/>
            <a:r>
              <a:rPr lang="en-US" dirty="0" err="1"/>
              <a:t>LLMServingSim</a:t>
            </a:r>
            <a:r>
              <a:rPr lang="en-US" dirty="0"/>
              <a:t> can be configured to utilize a specific parallelism strategy by setting the number of accelerator groups according to the system's topology. </a:t>
            </a:r>
          </a:p>
          <a:p>
            <a:pPr marL="571500" indent="-342900">
              <a:buFont typeface="Calibri"/>
              <a:buChar char="-"/>
            </a:pPr>
            <a:r>
              <a:rPr lang="en-US" dirty="0"/>
              <a:t>Tensor Parallelism: It distributes tensors across the entire nodes and </a:t>
            </a:r>
            <a:r>
              <a:rPr lang="en-US"/>
              <a:t>inserts all-reduce operators to the execution graph for intermediate synchronization. </a:t>
            </a:r>
          </a:p>
          <a:p>
            <a:pPr marL="571500" indent="-342900">
              <a:buFont typeface="Calibri"/>
              <a:buChar char="-"/>
            </a:pPr>
            <a:r>
              <a:rPr lang="en-US" dirty="0"/>
              <a:t>Pipeline Parallelism: It allocated decoder blocks to nodes in sequence, allowing chained computation across them. </a:t>
            </a:r>
          </a:p>
          <a:p>
            <a:pPr marL="571500" indent="-342900">
              <a:buFont typeface="Calibri"/>
              <a:buChar char="-"/>
            </a:pPr>
            <a:r>
              <a:rPr lang="en-US" dirty="0"/>
              <a:t>Hybrid Parallelism: Combines both parallelism by distributing tensor and layers within and across accelerator groups. </a:t>
            </a:r>
          </a:p>
        </p:txBody>
      </p:sp>
    </p:spTree>
    <p:extLst>
      <p:ext uri="{BB962C8B-B14F-4D97-AF65-F5344CB8AC3E}">
        <p14:creationId xmlns:p14="http://schemas.microsoft.com/office/powerpoint/2010/main" val="890370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D58CBC-DA72-E7F8-1BD2-26262F87A9F7}"/>
              </a:ext>
            </a:extLst>
          </p:cNvPr>
          <p:cNvSpPr>
            <a:spLocks noGrp="1"/>
          </p:cNvSpPr>
          <p:nvPr>
            <p:ph type="body" idx="1"/>
          </p:nvPr>
        </p:nvSpPr>
        <p:spPr/>
        <p:txBody>
          <a:bodyPr/>
          <a:lstStyle/>
          <a:p>
            <a:r>
              <a:rPr lang="en-US" dirty="0"/>
              <a:t>Memory Modeling</a:t>
            </a:r>
          </a:p>
          <a:p>
            <a:r>
              <a:rPr lang="en-US" sz="2000" dirty="0"/>
              <a:t>Accurate</a:t>
            </a:r>
          </a:p>
        </p:txBody>
      </p:sp>
      <p:sp>
        <p:nvSpPr>
          <p:cNvPr id="3" name="Text Placeholder 2">
            <a:extLst>
              <a:ext uri="{FF2B5EF4-FFF2-40B4-BE49-F238E27FC236}">
                <a16:creationId xmlns:a16="http://schemas.microsoft.com/office/drawing/2014/main" id="{41AEFB9E-4013-AB66-0042-1B27E694C637}"/>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37937241-5B2A-FBD6-D8F8-1830118524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32</a:t>
            </a:fld>
            <a:endParaRPr lang="en-US"/>
          </a:p>
        </p:txBody>
      </p:sp>
      <p:sp>
        <p:nvSpPr>
          <p:cNvPr id="5" name="Text Placeholder 4">
            <a:extLst>
              <a:ext uri="{FF2B5EF4-FFF2-40B4-BE49-F238E27FC236}">
                <a16:creationId xmlns:a16="http://schemas.microsoft.com/office/drawing/2014/main" id="{4614C35B-7AF3-E539-8367-8206706AFD07}"/>
              </a:ext>
            </a:extLst>
          </p:cNvPr>
          <p:cNvSpPr>
            <a:spLocks noGrp="1"/>
          </p:cNvSpPr>
          <p:nvPr>
            <p:ph type="body" idx="3"/>
          </p:nvPr>
        </p:nvSpPr>
        <p:spPr/>
        <p:txBody>
          <a:bodyPr>
            <a:normAutofit fontScale="55000" lnSpcReduction="20000"/>
          </a:bodyPr>
          <a:lstStyle/>
          <a:p>
            <a:pPr marL="285750" indent="-285750">
              <a:buChar char="•"/>
            </a:pPr>
            <a:r>
              <a:rPr lang="en-US" b="1" dirty="0"/>
              <a:t>Batch Reconstruction</a:t>
            </a:r>
            <a:r>
              <a:rPr lang="en-US" dirty="0"/>
              <a:t>:</a:t>
            </a:r>
          </a:p>
          <a:p>
            <a:pPr indent="0"/>
            <a:r>
              <a:rPr lang="en-US" dirty="0"/>
              <a:t>The scheduler checks generated tokens and KV cache size for each batch and conducts batch reconstruction for each iteration.</a:t>
            </a:r>
          </a:p>
          <a:p>
            <a:pPr marL="285750" indent="-285750">
              <a:buChar char="•"/>
            </a:pPr>
            <a:r>
              <a:rPr lang="en-US" b="1" dirty="0"/>
              <a:t>Assessing Requests</a:t>
            </a:r>
            <a:r>
              <a:rPr lang="en-US" dirty="0"/>
              <a:t>:</a:t>
            </a:r>
          </a:p>
          <a:p>
            <a:pPr indent="0"/>
            <a:r>
              <a:rPr lang="en-US" dirty="0"/>
              <a:t>Scheduler evaluates the length of incoming requests to determine the required number of KV cache pages and allocates them to the local memory of accelerators.</a:t>
            </a:r>
          </a:p>
          <a:p>
            <a:pPr marL="285750" indent="-285750">
              <a:buChar char="•"/>
            </a:pPr>
            <a:r>
              <a:rPr lang="en-US" b="1" dirty="0"/>
              <a:t>Reassessing After Iteration</a:t>
            </a:r>
            <a:r>
              <a:rPr lang="en-US" dirty="0"/>
              <a:t>:</a:t>
            </a:r>
          </a:p>
          <a:p>
            <a:pPr indent="0"/>
            <a:r>
              <a:rPr lang="en-US" dirty="0"/>
              <a:t>After each iteration, the scheduler reassesses the batch. If sequence length increases due to generated tokens or new requests need to be added, additional pages are allocated on demand.</a:t>
            </a:r>
          </a:p>
          <a:p>
            <a:pPr marL="285750" indent="-285750">
              <a:buChar char="•"/>
            </a:pPr>
            <a:r>
              <a:rPr lang="en-US" b="1" dirty="0"/>
              <a:t>Handling Memory Shortage</a:t>
            </a:r>
            <a:r>
              <a:rPr lang="en-US" dirty="0"/>
              <a:t>:</a:t>
            </a:r>
          </a:p>
          <a:p>
            <a:pPr indent="0"/>
            <a:r>
              <a:rPr lang="en-US" dirty="0"/>
              <a:t>If there’s insufficient memory for new pages, the scheduler move out the</a:t>
            </a:r>
            <a:r>
              <a:rPr lang="ja-JP" altLang="en-US" dirty="0"/>
              <a:t> </a:t>
            </a:r>
            <a:r>
              <a:rPr lang="en-US" dirty="0"/>
              <a:t>KV cache and the sequence of the last requests to the host memory.</a:t>
            </a:r>
          </a:p>
          <a:p>
            <a:pPr marL="285750" indent="-285750">
              <a:buChar char="•"/>
            </a:pPr>
            <a:r>
              <a:rPr lang="en-US" b="1" dirty="0"/>
              <a:t>Reloading Evicted Pages</a:t>
            </a:r>
            <a:r>
              <a:rPr lang="en-US" dirty="0"/>
              <a:t>:</a:t>
            </a:r>
          </a:p>
          <a:p>
            <a:pPr indent="0"/>
            <a:r>
              <a:rPr lang="en-US" dirty="0"/>
              <a:t>When memory becomes available, the evicted KV cache blocks are reloaded from host memory for further processing.</a:t>
            </a:r>
          </a:p>
          <a:p>
            <a:pPr marL="285750" indent="-285750">
              <a:buChar char="•"/>
            </a:pPr>
            <a:r>
              <a:rPr lang="en-US" b="1" dirty="0"/>
              <a:t>Graph Converter’s Role</a:t>
            </a:r>
            <a:r>
              <a:rPr lang="en-US" dirty="0"/>
              <a:t>:</a:t>
            </a:r>
          </a:p>
          <a:p>
            <a:pPr indent="0"/>
            <a:r>
              <a:rPr lang="en-US" dirty="0"/>
              <a:t>The graph converter inserts page eviction and reloading operators into the execution graph, considering the time needed to transfer data between device and host memory.</a:t>
            </a:r>
          </a:p>
          <a:p>
            <a:endParaRPr lang="en-US" dirty="0"/>
          </a:p>
        </p:txBody>
      </p:sp>
    </p:spTree>
    <p:extLst>
      <p:ext uri="{BB962C8B-B14F-4D97-AF65-F5344CB8AC3E}">
        <p14:creationId xmlns:p14="http://schemas.microsoft.com/office/powerpoint/2010/main" val="1458796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47D8B199-9822-AB45-62E6-5CB11E5BB916}"/>
              </a:ext>
            </a:extLst>
          </p:cNvPr>
          <p:cNvSpPr>
            <a:spLocks noGrp="1"/>
          </p:cNvSpPr>
          <p:nvPr>
            <p:ph type="body" idx="1"/>
          </p:nvPr>
        </p:nvSpPr>
        <p:spPr>
          <a:xfrm>
            <a:off x="654228" y="277803"/>
            <a:ext cx="10370191" cy="1189820"/>
          </a:xfrm>
        </p:spPr>
        <p:txBody>
          <a:bodyPr/>
          <a:lstStyle/>
          <a:p>
            <a:r>
              <a:rPr lang="en-US" dirty="0"/>
              <a:t>Heterogeneous System</a:t>
            </a:r>
          </a:p>
        </p:txBody>
      </p:sp>
      <p:sp>
        <p:nvSpPr>
          <p:cNvPr id="15" name="Text Placeholder 3">
            <a:extLst>
              <a:ext uri="{FF2B5EF4-FFF2-40B4-BE49-F238E27FC236}">
                <a16:creationId xmlns:a16="http://schemas.microsoft.com/office/drawing/2014/main" id="{F7ED2899-5325-2B8F-E4E9-F230255E1807}"/>
              </a:ext>
            </a:extLst>
          </p:cNvPr>
          <p:cNvSpPr>
            <a:spLocks noGrp="1"/>
          </p:cNvSpPr>
          <p:nvPr>
            <p:ph type="body" idx="3"/>
          </p:nvPr>
        </p:nvSpPr>
        <p:spPr>
          <a:xfrm>
            <a:off x="654292" y="1472356"/>
            <a:ext cx="5543131" cy="4779512"/>
          </a:xfrm>
        </p:spPr>
        <p:txBody>
          <a:bodyPr/>
          <a:lstStyle/>
          <a:p>
            <a:r>
              <a:rPr lang="en-US" dirty="0" err="1"/>
              <a:t>LLMServingSim</a:t>
            </a:r>
            <a:r>
              <a:rPr lang="en-US" dirty="0"/>
              <a:t> can flexibly configure the system topology. </a:t>
            </a:r>
          </a:p>
          <a:p>
            <a:endParaRPr lang="en-US" dirty="0"/>
          </a:p>
          <a:p>
            <a:endParaRPr lang="en-US" dirty="0"/>
          </a:p>
          <a:p>
            <a:pPr marL="571500" indent="-342900">
              <a:lnSpc>
                <a:spcPct val="150000"/>
              </a:lnSpc>
              <a:buFont typeface="Calibri"/>
              <a:buChar char="-"/>
            </a:pPr>
            <a:r>
              <a:rPr lang="en-US" dirty="0"/>
              <a:t>One are directly connected, and another one are in the separate pool. For both example systems, accelerator nodes are connected to other accelerator nodes and hosts through high bandwidth interconnects such as CXL.</a:t>
            </a:r>
          </a:p>
        </p:txBody>
      </p:sp>
      <p:pic>
        <p:nvPicPr>
          <p:cNvPr id="6" name="Picture 5" descr="A diagram of a computer system&#10;&#10;Description automatically generated">
            <a:extLst>
              <a:ext uri="{FF2B5EF4-FFF2-40B4-BE49-F238E27FC236}">
                <a16:creationId xmlns:a16="http://schemas.microsoft.com/office/drawing/2014/main" id="{3A9921AD-99DE-32CF-858A-081F33F181B7}"/>
              </a:ext>
            </a:extLst>
          </p:cNvPr>
          <p:cNvPicPr>
            <a:picLocks noChangeAspect="1"/>
          </p:cNvPicPr>
          <p:nvPr/>
        </p:nvPicPr>
        <p:blipFill>
          <a:blip r:embed="rId2"/>
          <a:stretch>
            <a:fillRect/>
          </a:stretch>
        </p:blipFill>
        <p:spPr>
          <a:xfrm>
            <a:off x="6396288" y="1786687"/>
            <a:ext cx="4514047" cy="4322200"/>
          </a:xfrm>
          <a:prstGeom prst="rect">
            <a:avLst/>
          </a:prstGeom>
          <a:noFill/>
          <a:ln>
            <a:noFill/>
          </a:ln>
        </p:spPr>
      </p:pic>
      <p:sp>
        <p:nvSpPr>
          <p:cNvPr id="17" name="Text Placeholder 5">
            <a:extLst>
              <a:ext uri="{FF2B5EF4-FFF2-40B4-BE49-F238E27FC236}">
                <a16:creationId xmlns:a16="http://schemas.microsoft.com/office/drawing/2014/main" id="{357CC2F9-BEF4-70EE-D854-014826A76F87}"/>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9963EC97-AEF5-93CE-8740-093BA19B69CB}"/>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33</a:t>
            </a:fld>
            <a:endParaRPr lang="en-US"/>
          </a:p>
        </p:txBody>
      </p:sp>
    </p:spTree>
    <p:extLst>
      <p:ext uri="{BB962C8B-B14F-4D97-AF65-F5344CB8AC3E}">
        <p14:creationId xmlns:p14="http://schemas.microsoft.com/office/powerpoint/2010/main" val="1621867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714C4-E78A-61E5-2A5F-69A6B3755EB3}"/>
              </a:ext>
            </a:extLst>
          </p:cNvPr>
          <p:cNvSpPr>
            <a:spLocks noGrp="1"/>
          </p:cNvSpPr>
          <p:nvPr>
            <p:ph type="body" idx="1"/>
          </p:nvPr>
        </p:nvSpPr>
        <p:spPr/>
        <p:txBody>
          <a:bodyPr>
            <a:normAutofit/>
          </a:bodyPr>
          <a:lstStyle/>
          <a:p>
            <a:r>
              <a:rPr lang="en-US" dirty="0"/>
              <a:t>Operator Mapping</a:t>
            </a:r>
          </a:p>
          <a:p>
            <a:pPr>
              <a:lnSpc>
                <a:spcPct val="49999"/>
              </a:lnSpc>
            </a:pPr>
            <a:r>
              <a:rPr lang="en-US" sz="1600" dirty="0"/>
              <a:t>The components that perform operator mapping could be different depending on the</a:t>
            </a:r>
          </a:p>
          <a:p>
            <a:pPr>
              <a:lnSpc>
                <a:spcPct val="49999"/>
              </a:lnSpc>
            </a:pPr>
            <a:r>
              <a:rPr lang="en-US" sz="1600" dirty="0"/>
              <a:t> heterogeneous system’s topology and configuration.</a:t>
            </a:r>
          </a:p>
        </p:txBody>
      </p:sp>
      <p:sp>
        <p:nvSpPr>
          <p:cNvPr id="3" name="Text Placeholder 2">
            <a:extLst>
              <a:ext uri="{FF2B5EF4-FFF2-40B4-BE49-F238E27FC236}">
                <a16:creationId xmlns:a16="http://schemas.microsoft.com/office/drawing/2014/main" id="{3FF31645-B889-8FC4-E407-4F14127E48F7}"/>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B223E21D-898D-3593-8082-3635C51BF9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34</a:t>
            </a:fld>
            <a:endParaRPr lang="en-US"/>
          </a:p>
        </p:txBody>
      </p:sp>
      <p:sp>
        <p:nvSpPr>
          <p:cNvPr id="5" name="Text Placeholder 4">
            <a:extLst>
              <a:ext uri="{FF2B5EF4-FFF2-40B4-BE49-F238E27FC236}">
                <a16:creationId xmlns:a16="http://schemas.microsoft.com/office/drawing/2014/main" id="{40999CEC-828B-6785-B535-2CD6E546961D}"/>
              </a:ext>
            </a:extLst>
          </p:cNvPr>
          <p:cNvSpPr>
            <a:spLocks noGrp="1"/>
          </p:cNvSpPr>
          <p:nvPr>
            <p:ph type="body" idx="3"/>
          </p:nvPr>
        </p:nvSpPr>
        <p:spPr/>
        <p:txBody>
          <a:bodyPr/>
          <a:lstStyle/>
          <a:p>
            <a:pPr marL="571500" indent="-342900">
              <a:lnSpc>
                <a:spcPct val="150000"/>
              </a:lnSpc>
              <a:buFont typeface="Calibri"/>
              <a:buChar char="-"/>
            </a:pPr>
            <a:r>
              <a:rPr lang="en-US" sz="2000" dirty="0"/>
              <a:t>In Execution Engine: In a heterogeneous system with NPU and PIM devices, memory-bound operations like Attend and Score are mapped to the PIM module, while compute-bound operations are mapped to the NPU module. Since NPU and PIM devices are directly connected and act as a single node at the system level, the mapping decisions are handled by the internal scheduler within the execution engine in </a:t>
            </a:r>
            <a:r>
              <a:rPr lang="en-US" sz="2000" err="1"/>
              <a:t>LLMServingSim</a:t>
            </a:r>
            <a:r>
              <a:rPr lang="en-US" sz="2000" dirty="0"/>
              <a:t>.</a:t>
            </a:r>
            <a:endParaRPr lang="en-US"/>
          </a:p>
          <a:p>
            <a:endParaRPr lang="en-US" dirty="0"/>
          </a:p>
        </p:txBody>
      </p:sp>
    </p:spTree>
    <p:extLst>
      <p:ext uri="{BB962C8B-B14F-4D97-AF65-F5344CB8AC3E}">
        <p14:creationId xmlns:p14="http://schemas.microsoft.com/office/powerpoint/2010/main" val="3542566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706C8D-8573-958B-EFC4-31B4B729754B}"/>
              </a:ext>
            </a:extLst>
          </p:cNvPr>
          <p:cNvSpPr>
            <a:spLocks noGrp="1"/>
          </p:cNvSpPr>
          <p:nvPr>
            <p:ph type="body" idx="1"/>
          </p:nvPr>
        </p:nvSpPr>
        <p:spPr>
          <a:xfrm>
            <a:off x="654228" y="277803"/>
            <a:ext cx="10370191" cy="1189820"/>
          </a:xfrm>
        </p:spPr>
        <p:txBody>
          <a:bodyPr wrap="square" anchor="ctr">
            <a:normAutofit/>
          </a:bodyPr>
          <a:lstStyle/>
          <a:p>
            <a:r>
              <a:rPr lang="en-US" dirty="0"/>
              <a:t>Operator Mapping</a:t>
            </a:r>
          </a:p>
        </p:txBody>
      </p:sp>
      <p:sp>
        <p:nvSpPr>
          <p:cNvPr id="13" name="Text Placeholder 3">
            <a:extLst>
              <a:ext uri="{FF2B5EF4-FFF2-40B4-BE49-F238E27FC236}">
                <a16:creationId xmlns:a16="http://schemas.microsoft.com/office/drawing/2014/main" id="{6D62B761-25CF-3690-3D8C-6969B5578EF5}"/>
              </a:ext>
            </a:extLst>
          </p:cNvPr>
          <p:cNvSpPr>
            <a:spLocks noGrp="1"/>
          </p:cNvSpPr>
          <p:nvPr>
            <p:ph type="body" idx="3"/>
          </p:nvPr>
        </p:nvSpPr>
        <p:spPr>
          <a:xfrm>
            <a:off x="654292" y="1468761"/>
            <a:ext cx="5543131" cy="4783107"/>
          </a:xfrm>
        </p:spPr>
        <p:txBody>
          <a:bodyPr>
            <a:normAutofit fontScale="85000" lnSpcReduction="20000"/>
          </a:bodyPr>
          <a:lstStyle/>
          <a:p>
            <a:pPr marL="571500" indent="-342900">
              <a:lnSpc>
                <a:spcPct val="150000"/>
              </a:lnSpc>
              <a:buFont typeface="Calibri"/>
              <a:buChar char="-"/>
            </a:pPr>
            <a:r>
              <a:rPr lang="en-US" dirty="0"/>
              <a:t>In a heterogeneous system with NPU and PIM pools, operator mapping is handled by both the scheduler and the graph converter. (In line 6)The scheduler determines which operator is mapped to which device based on the operator's characteristics and hardware, then creates simulation plans accordingly. For memory-bound operations, the scheduler assigns them to the PIM execution engine, while compute-bound operations are assigned to the NPU execution engine. The execution engines then simulate these plans and generate traces, which are used by the graph converter in </a:t>
            </a:r>
            <a:r>
              <a:rPr lang="en-US" err="1"/>
              <a:t>LLMServingSim</a:t>
            </a:r>
            <a:r>
              <a:rPr lang="en-US" dirty="0"/>
              <a:t>.</a:t>
            </a:r>
            <a:endParaRPr lang="en-US"/>
          </a:p>
        </p:txBody>
      </p:sp>
      <p:pic>
        <p:nvPicPr>
          <p:cNvPr id="6" name="Picture 5" descr="A black and white text with white text&#10;&#10;Description automatically generated">
            <a:extLst>
              <a:ext uri="{FF2B5EF4-FFF2-40B4-BE49-F238E27FC236}">
                <a16:creationId xmlns:a16="http://schemas.microsoft.com/office/drawing/2014/main" id="{313DE69F-1471-6A82-DB2A-F3D24F15F4CC}"/>
              </a:ext>
            </a:extLst>
          </p:cNvPr>
          <p:cNvPicPr>
            <a:picLocks noChangeAspect="1"/>
          </p:cNvPicPr>
          <p:nvPr/>
        </p:nvPicPr>
        <p:blipFill>
          <a:blip r:embed="rId2"/>
          <a:stretch>
            <a:fillRect/>
          </a:stretch>
        </p:blipFill>
        <p:spPr>
          <a:xfrm>
            <a:off x="6329548" y="1786687"/>
            <a:ext cx="4647526" cy="4322200"/>
          </a:xfrm>
          <a:prstGeom prst="rect">
            <a:avLst/>
          </a:prstGeom>
          <a:noFill/>
          <a:ln>
            <a:noFill/>
          </a:ln>
        </p:spPr>
      </p:pic>
      <p:sp>
        <p:nvSpPr>
          <p:cNvPr id="15" name="Text Placeholder 5">
            <a:extLst>
              <a:ext uri="{FF2B5EF4-FFF2-40B4-BE49-F238E27FC236}">
                <a16:creationId xmlns:a16="http://schemas.microsoft.com/office/drawing/2014/main" id="{0DEED461-ED8C-A92E-ACB6-9FA0B4C31F53}"/>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6F18CE37-4535-8807-070E-CB511341B4B7}"/>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35</a:t>
            </a:fld>
            <a:endParaRPr lang="en-US"/>
          </a:p>
        </p:txBody>
      </p:sp>
    </p:spTree>
    <p:extLst>
      <p:ext uri="{BB962C8B-B14F-4D97-AF65-F5344CB8AC3E}">
        <p14:creationId xmlns:p14="http://schemas.microsoft.com/office/powerpoint/2010/main" val="677523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4B1C87-5DB0-24C8-267F-F5F0FEEEB3FE}"/>
              </a:ext>
            </a:extLst>
          </p:cNvPr>
          <p:cNvSpPr>
            <a:spLocks noGrp="1"/>
          </p:cNvSpPr>
          <p:nvPr>
            <p:ph type="body" idx="1"/>
          </p:nvPr>
        </p:nvSpPr>
        <p:spPr>
          <a:xfrm>
            <a:off x="654228" y="277803"/>
            <a:ext cx="10370191" cy="1189820"/>
          </a:xfrm>
        </p:spPr>
        <p:txBody>
          <a:bodyPr wrap="square" anchor="ctr">
            <a:normAutofit/>
          </a:bodyPr>
          <a:lstStyle/>
          <a:p>
            <a:r>
              <a:rPr lang="en-US" dirty="0"/>
              <a:t>Operator Mapping</a:t>
            </a:r>
          </a:p>
        </p:txBody>
      </p:sp>
      <p:sp>
        <p:nvSpPr>
          <p:cNvPr id="13" name="Text Placeholder 3">
            <a:extLst>
              <a:ext uri="{FF2B5EF4-FFF2-40B4-BE49-F238E27FC236}">
                <a16:creationId xmlns:a16="http://schemas.microsoft.com/office/drawing/2014/main" id="{18F0ACEF-6942-2F08-BDC2-A91A76276634}"/>
              </a:ext>
            </a:extLst>
          </p:cNvPr>
          <p:cNvSpPr>
            <a:spLocks noGrp="1"/>
          </p:cNvSpPr>
          <p:nvPr>
            <p:ph type="body" idx="3"/>
          </p:nvPr>
        </p:nvSpPr>
        <p:spPr>
          <a:xfrm>
            <a:off x="654292" y="1788658"/>
            <a:ext cx="5543131" cy="4448832"/>
          </a:xfrm>
        </p:spPr>
        <p:txBody>
          <a:bodyPr>
            <a:normAutofit fontScale="70000" lnSpcReduction="20000"/>
          </a:bodyPr>
          <a:lstStyle/>
          <a:p>
            <a:pPr marL="571500" indent="-342900">
              <a:lnSpc>
                <a:spcPct val="160000"/>
              </a:lnSpc>
              <a:buFont typeface="Calibri"/>
              <a:buChar char="-"/>
            </a:pPr>
            <a:r>
              <a:rPr lang="en-US" dirty="0"/>
              <a:t>(In line 15)The </a:t>
            </a:r>
            <a:r>
              <a:rPr lang="en-US" dirty="0" err="1"/>
              <a:t>LLMServingSim</a:t>
            </a:r>
            <a:r>
              <a:rPr lang="en-US" dirty="0"/>
              <a:t> graph converter transforms output traces into an execution graph by embedding the compute node type and ID for each operator, enabling accurate simulation based on the mapping. It also inserts data transfer operators to handle intermediate results between accelerator pools. For example, in a system where NPU and PIM pools are connected via high-bandwidth interconnects, data transfer operators are added before and after the GEMV operation in the PIM pool. Operator mapping is independent of the parallelism strategy, allowing for different topologies and parallelism methods in each accelerator pool.</a:t>
            </a:r>
            <a:endParaRPr lang="en-US"/>
          </a:p>
        </p:txBody>
      </p:sp>
      <p:pic>
        <p:nvPicPr>
          <p:cNvPr id="6" name="Picture 5" descr="A black and white text with white text&#10;&#10;Description automatically generated">
            <a:extLst>
              <a:ext uri="{FF2B5EF4-FFF2-40B4-BE49-F238E27FC236}">
                <a16:creationId xmlns:a16="http://schemas.microsoft.com/office/drawing/2014/main" id="{9EB19329-8DF7-1FEC-81C5-DD3C89764DFE}"/>
              </a:ext>
            </a:extLst>
          </p:cNvPr>
          <p:cNvPicPr>
            <a:picLocks noChangeAspect="1"/>
          </p:cNvPicPr>
          <p:nvPr/>
        </p:nvPicPr>
        <p:blipFill>
          <a:blip r:embed="rId2"/>
          <a:stretch>
            <a:fillRect/>
          </a:stretch>
        </p:blipFill>
        <p:spPr>
          <a:xfrm>
            <a:off x="6329548" y="1786687"/>
            <a:ext cx="4647526" cy="4322200"/>
          </a:xfrm>
          <a:prstGeom prst="rect">
            <a:avLst/>
          </a:prstGeom>
          <a:noFill/>
          <a:ln>
            <a:noFill/>
          </a:ln>
        </p:spPr>
      </p:pic>
      <p:sp>
        <p:nvSpPr>
          <p:cNvPr id="15" name="Text Placeholder 5">
            <a:extLst>
              <a:ext uri="{FF2B5EF4-FFF2-40B4-BE49-F238E27FC236}">
                <a16:creationId xmlns:a16="http://schemas.microsoft.com/office/drawing/2014/main" id="{B6A62B72-BF63-A948-F6D3-3D5EA44D8C99}"/>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0BA7ECEC-D1A2-867C-69A8-F144B723C0DE}"/>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36</a:t>
            </a:fld>
            <a:endParaRPr lang="en-US"/>
          </a:p>
        </p:txBody>
      </p:sp>
    </p:spTree>
    <p:extLst>
      <p:ext uri="{BB962C8B-B14F-4D97-AF65-F5344CB8AC3E}">
        <p14:creationId xmlns:p14="http://schemas.microsoft.com/office/powerpoint/2010/main" val="979941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665772-94F2-3630-93F6-73181CBB9037}"/>
              </a:ext>
            </a:extLst>
          </p:cNvPr>
          <p:cNvSpPr>
            <a:spLocks noGrp="1"/>
          </p:cNvSpPr>
          <p:nvPr>
            <p:ph type="body" idx="1"/>
          </p:nvPr>
        </p:nvSpPr>
        <p:spPr>
          <a:xfrm>
            <a:off x="654228" y="277803"/>
            <a:ext cx="10370191" cy="1189820"/>
          </a:xfrm>
        </p:spPr>
        <p:txBody>
          <a:bodyPr wrap="square" anchor="ctr">
            <a:normAutofit/>
          </a:bodyPr>
          <a:lstStyle/>
          <a:p>
            <a:r>
              <a:rPr lang="en-US" dirty="0"/>
              <a:t>Operator Scheduling</a:t>
            </a:r>
          </a:p>
        </p:txBody>
      </p:sp>
      <p:sp>
        <p:nvSpPr>
          <p:cNvPr id="13" name="Text Placeholder 3">
            <a:extLst>
              <a:ext uri="{FF2B5EF4-FFF2-40B4-BE49-F238E27FC236}">
                <a16:creationId xmlns:a16="http://schemas.microsoft.com/office/drawing/2014/main" id="{A2FF8919-9BE5-844F-2899-51DFADEBCB72}"/>
              </a:ext>
            </a:extLst>
          </p:cNvPr>
          <p:cNvSpPr>
            <a:spLocks noGrp="1"/>
          </p:cNvSpPr>
          <p:nvPr>
            <p:ph type="body" idx="3"/>
          </p:nvPr>
        </p:nvSpPr>
        <p:spPr>
          <a:xfrm>
            <a:off x="654292" y="1785063"/>
            <a:ext cx="5543131" cy="4452427"/>
          </a:xfrm>
        </p:spPr>
        <p:txBody>
          <a:bodyPr>
            <a:normAutofit fontScale="77500" lnSpcReduction="20000"/>
          </a:bodyPr>
          <a:lstStyle/>
          <a:p>
            <a:pPr marL="571500" indent="-342900">
              <a:lnSpc>
                <a:spcPct val="150000"/>
              </a:lnSpc>
              <a:buFont typeface="Calibri"/>
              <a:buChar char="-"/>
            </a:pPr>
            <a:r>
              <a:rPr lang="en-US" dirty="0"/>
              <a:t>To optimize the use of heterogeneous accelerators, the </a:t>
            </a:r>
            <a:r>
              <a:rPr lang="en-US" dirty="0" err="1"/>
              <a:t>LLMServingSim</a:t>
            </a:r>
            <a:r>
              <a:rPr lang="en-US" dirty="0"/>
              <a:t> scheduler performs batch partitioning (line 2), splitting request batches into independent sub-batches to allow overlapping execution across accelerators while ensuring fairness in computation and memory access. After operator mapping, each execution engine compiles and simulates the operators, generating traces. (Line 14) the operator scheduler uses a greedy to determine the execution order, considering dependencies between operators and accelerator availability. This approach maximizes hardware utilization by overlapping operators and sub-batches.</a:t>
            </a:r>
            <a:endParaRPr lang="en-US"/>
          </a:p>
          <a:p>
            <a:endParaRPr lang="en-US" dirty="0"/>
          </a:p>
        </p:txBody>
      </p:sp>
      <p:pic>
        <p:nvPicPr>
          <p:cNvPr id="6" name="Picture 5" descr="A black and white text with white text&#10;&#10;Description automatically generated">
            <a:extLst>
              <a:ext uri="{FF2B5EF4-FFF2-40B4-BE49-F238E27FC236}">
                <a16:creationId xmlns:a16="http://schemas.microsoft.com/office/drawing/2014/main" id="{151ADF62-0E9F-0DD5-3864-317AEA1A574D}"/>
              </a:ext>
            </a:extLst>
          </p:cNvPr>
          <p:cNvPicPr>
            <a:picLocks noChangeAspect="1"/>
          </p:cNvPicPr>
          <p:nvPr/>
        </p:nvPicPr>
        <p:blipFill>
          <a:blip r:embed="rId2"/>
          <a:stretch>
            <a:fillRect/>
          </a:stretch>
        </p:blipFill>
        <p:spPr>
          <a:xfrm>
            <a:off x="6329548" y="1786687"/>
            <a:ext cx="4647526" cy="4322200"/>
          </a:xfrm>
          <a:prstGeom prst="rect">
            <a:avLst/>
          </a:prstGeom>
          <a:noFill/>
          <a:ln>
            <a:noFill/>
          </a:ln>
        </p:spPr>
      </p:pic>
      <p:sp>
        <p:nvSpPr>
          <p:cNvPr id="15" name="Text Placeholder 5">
            <a:extLst>
              <a:ext uri="{FF2B5EF4-FFF2-40B4-BE49-F238E27FC236}">
                <a16:creationId xmlns:a16="http://schemas.microsoft.com/office/drawing/2014/main" id="{3EC76FE7-7967-7636-DCB1-3E0831B9E043}"/>
              </a:ext>
            </a:extLst>
          </p:cNvPr>
          <p:cNvSpPr>
            <a:spLocks noGrp="1"/>
          </p:cNvSpPr>
          <p:nvPr>
            <p:ph type="body" idx="5"/>
          </p:nvPr>
        </p:nvSpPr>
        <p:spPr>
          <a:xfrm>
            <a:off x="457200" y="6356350"/>
            <a:ext cx="8153400" cy="365125"/>
          </a:xfrm>
        </p:spPr>
        <p:txBody>
          <a:bodyPr/>
          <a:lstStyle/>
          <a:p>
            <a:endParaRPr lang="en-US"/>
          </a:p>
        </p:txBody>
      </p:sp>
      <p:sp>
        <p:nvSpPr>
          <p:cNvPr id="4" name="Slide Number Placeholder 3">
            <a:extLst>
              <a:ext uri="{FF2B5EF4-FFF2-40B4-BE49-F238E27FC236}">
                <a16:creationId xmlns:a16="http://schemas.microsoft.com/office/drawing/2014/main" id="{81E16B85-68AE-0B24-A6F9-FAA40D4029D8}"/>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37</a:t>
            </a:fld>
            <a:endParaRPr lang="en-US"/>
          </a:p>
        </p:txBody>
      </p:sp>
    </p:spTree>
    <p:extLst>
      <p:ext uri="{BB962C8B-B14F-4D97-AF65-F5344CB8AC3E}">
        <p14:creationId xmlns:p14="http://schemas.microsoft.com/office/powerpoint/2010/main" val="3271160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BFBF31-DEE6-4BD5-1CA9-8EC5C71C9796}"/>
              </a:ext>
            </a:extLst>
          </p:cNvPr>
          <p:cNvSpPr>
            <a:spLocks noGrp="1"/>
          </p:cNvSpPr>
          <p:nvPr>
            <p:ph type="body" idx="1"/>
          </p:nvPr>
        </p:nvSpPr>
        <p:spPr/>
        <p:txBody>
          <a:bodyPr/>
          <a:lstStyle/>
          <a:p>
            <a:r>
              <a:rPr lang="en-US" dirty="0"/>
              <a:t>Fast Simulation</a:t>
            </a:r>
          </a:p>
        </p:txBody>
      </p:sp>
      <p:sp>
        <p:nvSpPr>
          <p:cNvPr id="3" name="Text Placeholder 2">
            <a:extLst>
              <a:ext uri="{FF2B5EF4-FFF2-40B4-BE49-F238E27FC236}">
                <a16:creationId xmlns:a16="http://schemas.microsoft.com/office/drawing/2014/main" id="{A201ECDD-504E-ACF4-4476-A0E8D6B1583D}"/>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A23FB61A-52A8-214E-C1D3-7938BEFE1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38</a:t>
            </a:fld>
            <a:endParaRPr lang="en-US"/>
          </a:p>
        </p:txBody>
      </p:sp>
      <p:sp>
        <p:nvSpPr>
          <p:cNvPr id="5" name="Text Placeholder 4">
            <a:extLst>
              <a:ext uri="{FF2B5EF4-FFF2-40B4-BE49-F238E27FC236}">
                <a16:creationId xmlns:a16="http://schemas.microsoft.com/office/drawing/2014/main" id="{C26DB861-5CDA-681C-3391-83C30BB2D744}"/>
              </a:ext>
            </a:extLst>
          </p:cNvPr>
          <p:cNvSpPr>
            <a:spLocks noGrp="1"/>
          </p:cNvSpPr>
          <p:nvPr>
            <p:ph type="body" idx="3"/>
          </p:nvPr>
        </p:nvSpPr>
        <p:spPr/>
        <p:txBody>
          <a:bodyPr>
            <a:normAutofit fontScale="85000" lnSpcReduction="10000"/>
          </a:bodyPr>
          <a:lstStyle/>
          <a:p>
            <a:pPr>
              <a:lnSpc>
                <a:spcPct val="150000"/>
              </a:lnSpc>
            </a:pPr>
            <a:r>
              <a:rPr lang="en-US" err="1"/>
              <a:t>LLMServingSim</a:t>
            </a:r>
            <a:r>
              <a:rPr lang="en-US"/>
              <a:t> introduces result-reusing techniques to reduce compile and simulation time by minimizing computation redundancy. First, through model redundancy reuse, it compiles one transformer block and replicates it, significantly reducing overall compile time. It also separates attention layers from non-attention layers, compiling the latter only once and swapping the attention layers as needed. Second, computation reuse is achieved by caching previously simulated results. Non-attention layers, which take longer to process, are cached and reused frequently, while attention layers, though requiring more frequent simulation, are quicker to process. This strategy effectively reduces overall simulation time.</a:t>
            </a:r>
          </a:p>
        </p:txBody>
      </p:sp>
    </p:spTree>
    <p:extLst>
      <p:ext uri="{BB962C8B-B14F-4D97-AF65-F5344CB8AC3E}">
        <p14:creationId xmlns:p14="http://schemas.microsoft.com/office/powerpoint/2010/main" val="1206368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8E3C78-9163-46DF-B10B-A035FE5B631F}"/>
              </a:ext>
            </a:extLst>
          </p:cNvPr>
          <p:cNvSpPr>
            <a:spLocks noGrp="1"/>
          </p:cNvSpPr>
          <p:nvPr>
            <p:ph type="body" idx="1"/>
          </p:nvPr>
        </p:nvSpPr>
        <p:spPr/>
        <p:txBody>
          <a:bodyPr/>
          <a:lstStyle/>
          <a:p>
            <a:r>
              <a:rPr lang="en-US" dirty="0"/>
              <a:t>Evaluation - Setup </a:t>
            </a:r>
          </a:p>
        </p:txBody>
      </p:sp>
      <p:sp>
        <p:nvSpPr>
          <p:cNvPr id="3" name="Text Placeholder 2">
            <a:extLst>
              <a:ext uri="{FF2B5EF4-FFF2-40B4-BE49-F238E27FC236}">
                <a16:creationId xmlns:a16="http://schemas.microsoft.com/office/drawing/2014/main" id="{C862358C-61B4-C26F-1110-E548555D6A3D}"/>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29B9E921-7786-C809-5B97-FB78A40221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39</a:t>
            </a:fld>
            <a:endParaRPr lang="en-US"/>
          </a:p>
        </p:txBody>
      </p:sp>
      <p:sp>
        <p:nvSpPr>
          <p:cNvPr id="5" name="Text Placeholder 4">
            <a:extLst>
              <a:ext uri="{FF2B5EF4-FFF2-40B4-BE49-F238E27FC236}">
                <a16:creationId xmlns:a16="http://schemas.microsoft.com/office/drawing/2014/main" id="{FD1C8BF2-5FED-D41A-0B8E-B823B3F87278}"/>
              </a:ext>
            </a:extLst>
          </p:cNvPr>
          <p:cNvSpPr>
            <a:spLocks noGrp="1"/>
          </p:cNvSpPr>
          <p:nvPr>
            <p:ph type="body" idx="3"/>
          </p:nvPr>
        </p:nvSpPr>
        <p:spPr/>
        <p:txBody>
          <a:bodyPr>
            <a:normAutofit fontScale="92500" lnSpcReduction="10000"/>
          </a:bodyPr>
          <a:lstStyle/>
          <a:p>
            <a:pPr>
              <a:lnSpc>
                <a:spcPct val="150000"/>
              </a:lnSpc>
            </a:pPr>
            <a:r>
              <a:rPr lang="en-US" dirty="0"/>
              <a:t>For the validation and evaluation of </a:t>
            </a:r>
            <a:r>
              <a:rPr lang="en-US" dirty="0" err="1"/>
              <a:t>LLMServingSim</a:t>
            </a:r>
            <a:r>
              <a:rPr lang="en-US" dirty="0"/>
              <a:t>, both a homogeneous NPU system and a heterogeneous NPU-PIM system are used. The baseline system consists of 4 NVIDIA RTX 3090 GPUs, with </a:t>
            </a:r>
            <a:r>
              <a:rPr lang="en-US" dirty="0" err="1"/>
              <a:t>vLLM</a:t>
            </a:r>
            <a:r>
              <a:rPr lang="en-US" dirty="0"/>
              <a:t> serving as the LLM inference software. </a:t>
            </a:r>
            <a:r>
              <a:rPr lang="en-US" dirty="0" err="1"/>
              <a:t>LLMServingSim</a:t>
            </a:r>
            <a:r>
              <a:rPr lang="en-US" dirty="0"/>
              <a:t> integrates NPU and PIM as plug-ins, simulating NPU with a 128x128 systolic array to match GPU performance, and PIM based on the </a:t>
            </a:r>
            <a:r>
              <a:rPr lang="en-US" dirty="0" err="1"/>
              <a:t>NeuPIMs</a:t>
            </a:r>
            <a:r>
              <a:rPr lang="en-US" dirty="0"/>
              <a:t> system. The performance of </a:t>
            </a:r>
            <a:r>
              <a:rPr lang="en-US" dirty="0" err="1"/>
              <a:t>LLMServingSim</a:t>
            </a:r>
            <a:r>
              <a:rPr lang="en-US" dirty="0"/>
              <a:t> is compared with other simulators like </a:t>
            </a:r>
            <a:r>
              <a:rPr lang="en-US" dirty="0" err="1"/>
              <a:t>mNPUsim</a:t>
            </a:r>
            <a:r>
              <a:rPr lang="en-US" dirty="0"/>
              <a:t>, GeneSys, and </a:t>
            </a:r>
            <a:r>
              <a:rPr lang="en-US" dirty="0" err="1"/>
              <a:t>NeuPIMs</a:t>
            </a:r>
            <a:r>
              <a:rPr lang="en-US" dirty="0"/>
              <a:t> using simulation time for one iteration as the metric.</a:t>
            </a:r>
          </a:p>
          <a:p>
            <a:endParaRPr lang="en-US" dirty="0"/>
          </a:p>
        </p:txBody>
      </p:sp>
    </p:spTree>
    <p:extLst>
      <p:ext uri="{BB962C8B-B14F-4D97-AF65-F5344CB8AC3E}">
        <p14:creationId xmlns:p14="http://schemas.microsoft.com/office/powerpoint/2010/main" val="90462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8E6031-C903-D356-78CB-FF474F5FC0B7}"/>
              </a:ext>
            </a:extLst>
          </p:cNvPr>
          <p:cNvSpPr>
            <a:spLocks noGrp="1"/>
          </p:cNvSpPr>
          <p:nvPr>
            <p:ph type="body" idx="1"/>
          </p:nvPr>
        </p:nvSpPr>
        <p:spPr>
          <a:xfrm>
            <a:off x="654228" y="277803"/>
            <a:ext cx="10370191" cy="1189820"/>
          </a:xfrm>
        </p:spPr>
        <p:txBody>
          <a:bodyPr wrap="square" anchor="ctr">
            <a:normAutofit/>
          </a:bodyPr>
          <a:lstStyle/>
          <a:p>
            <a:r>
              <a:rPr lang="en-US" dirty="0"/>
              <a:t>Distributed Training is </a:t>
            </a:r>
            <a:r>
              <a:rPr lang="en-US"/>
              <a:t>Necessary</a:t>
            </a:r>
          </a:p>
        </p:txBody>
      </p:sp>
      <p:sp>
        <p:nvSpPr>
          <p:cNvPr id="5" name="Text Placeholder 4">
            <a:extLst>
              <a:ext uri="{FF2B5EF4-FFF2-40B4-BE49-F238E27FC236}">
                <a16:creationId xmlns:a16="http://schemas.microsoft.com/office/drawing/2014/main" id="{1C222B47-13D6-8DA7-0721-4DD3ED9368AA}"/>
              </a:ext>
            </a:extLst>
          </p:cNvPr>
          <p:cNvSpPr>
            <a:spLocks noGrp="1"/>
          </p:cNvSpPr>
          <p:nvPr>
            <p:ph type="body" idx="3"/>
          </p:nvPr>
        </p:nvSpPr>
        <p:spPr>
          <a:xfrm>
            <a:off x="549845" y="1785345"/>
            <a:ext cx="5546725" cy="4455458"/>
          </a:xfrm>
        </p:spPr>
        <p:txBody>
          <a:bodyPr wrap="square" anchor="t">
            <a:normAutofit/>
          </a:bodyPr>
          <a:lstStyle/>
          <a:p>
            <a:r>
              <a:rPr lang="en-US" dirty="0"/>
              <a:t> - GPT-3 175B model required 3.14E23 FLOPS of computing for training. Even at theoretical 28 TFLOPS for V100 and lowest 3 year reserved cloud pricing we could find, this will take 355 GPU-years and cost $4.6M for a single training run.</a:t>
            </a:r>
          </a:p>
          <a:p>
            <a:endParaRPr lang="en-US" dirty="0"/>
          </a:p>
          <a:p>
            <a:endParaRPr lang="en-US" dirty="0"/>
          </a:p>
          <a:p>
            <a:pPr marL="571500" indent="-342900">
              <a:buFont typeface="Calibri"/>
              <a:buChar char="-"/>
            </a:pPr>
            <a:r>
              <a:rPr lang="en-US" dirty="0"/>
              <a:t>Train GPT-3 using supercomputer cluster consisting of over thousands of GPUs.</a:t>
            </a:r>
          </a:p>
        </p:txBody>
      </p:sp>
      <p:pic>
        <p:nvPicPr>
          <p:cNvPr id="6" name="Picture 5" descr="A group of men standing in front of a large rectangular object&#10;&#10;Description automatically generated">
            <a:extLst>
              <a:ext uri="{FF2B5EF4-FFF2-40B4-BE49-F238E27FC236}">
                <a16:creationId xmlns:a16="http://schemas.microsoft.com/office/drawing/2014/main" id="{22DD8679-2AC3-E41E-AC36-184250B09507}"/>
              </a:ext>
            </a:extLst>
          </p:cNvPr>
          <p:cNvPicPr>
            <a:picLocks noChangeAspect="1"/>
          </p:cNvPicPr>
          <p:nvPr/>
        </p:nvPicPr>
        <p:blipFill>
          <a:blip r:embed="rId2"/>
          <a:stretch>
            <a:fillRect/>
          </a:stretch>
        </p:blipFill>
        <p:spPr>
          <a:xfrm>
            <a:off x="7443095" y="1786687"/>
            <a:ext cx="2420432" cy="4322200"/>
          </a:xfrm>
          <a:prstGeom prst="rect">
            <a:avLst/>
          </a:prstGeom>
          <a:noFill/>
          <a:ln>
            <a:noFill/>
          </a:ln>
        </p:spPr>
      </p:pic>
      <p:sp>
        <p:nvSpPr>
          <p:cNvPr id="13" name="Text Placeholder 5">
            <a:extLst>
              <a:ext uri="{FF2B5EF4-FFF2-40B4-BE49-F238E27FC236}">
                <a16:creationId xmlns:a16="http://schemas.microsoft.com/office/drawing/2014/main" id="{D0823AC5-24D1-91CB-FF6C-FD35B6754C4E}"/>
              </a:ext>
            </a:extLst>
          </p:cNvPr>
          <p:cNvSpPr>
            <a:spLocks noGrp="1"/>
          </p:cNvSpPr>
          <p:nvPr>
            <p:ph type="body" idx="5"/>
          </p:nvPr>
        </p:nvSpPr>
        <p:spPr>
          <a:xfrm>
            <a:off x="457200" y="6356350"/>
            <a:ext cx="8153400" cy="365125"/>
          </a:xfrm>
        </p:spPr>
        <p:txBody>
          <a:bodyPr>
            <a:normAutofit lnSpcReduction="10000"/>
          </a:bodyPr>
          <a:lstStyle/>
          <a:p>
            <a:r>
              <a:rPr lang="en-US" dirty="0"/>
              <a:t>https://lambdalabs.com/blog/demystifying-gpt-3</a:t>
            </a:r>
          </a:p>
        </p:txBody>
      </p:sp>
      <p:sp>
        <p:nvSpPr>
          <p:cNvPr id="4" name="Slide Number Placeholder 3">
            <a:extLst>
              <a:ext uri="{FF2B5EF4-FFF2-40B4-BE49-F238E27FC236}">
                <a16:creationId xmlns:a16="http://schemas.microsoft.com/office/drawing/2014/main" id="{FA8F8A04-FC5E-2B3D-A12A-E4A87A927E17}"/>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4</a:t>
            </a:fld>
            <a:endParaRPr lang="en-US"/>
          </a:p>
        </p:txBody>
      </p:sp>
    </p:spTree>
    <p:extLst>
      <p:ext uri="{BB962C8B-B14F-4D97-AF65-F5344CB8AC3E}">
        <p14:creationId xmlns:p14="http://schemas.microsoft.com/office/powerpoint/2010/main" val="869157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34DC-66B4-BA28-21B6-0CA0E15C8CA4}"/>
              </a:ext>
            </a:extLst>
          </p:cNvPr>
          <p:cNvSpPr>
            <a:spLocks noGrp="1"/>
          </p:cNvSpPr>
          <p:nvPr>
            <p:ph type="body" idx="1"/>
          </p:nvPr>
        </p:nvSpPr>
        <p:spPr/>
        <p:txBody>
          <a:bodyPr/>
          <a:lstStyle/>
          <a:p>
            <a:r>
              <a:rPr lang="en-US" dirty="0"/>
              <a:t>Evaluation</a:t>
            </a:r>
          </a:p>
        </p:txBody>
      </p:sp>
      <p:sp>
        <p:nvSpPr>
          <p:cNvPr id="3" name="Text Placeholder 2">
            <a:extLst>
              <a:ext uri="{FF2B5EF4-FFF2-40B4-BE49-F238E27FC236}">
                <a16:creationId xmlns:a16="http://schemas.microsoft.com/office/drawing/2014/main" id="{8438F7F5-6890-D8BA-5BAD-EC6E8B383F78}"/>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6D848CA0-6DE1-5BF2-EA64-E1513F59EF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40</a:t>
            </a:fld>
            <a:endParaRPr lang="en-US"/>
          </a:p>
        </p:txBody>
      </p:sp>
      <p:sp>
        <p:nvSpPr>
          <p:cNvPr id="5" name="Text Placeholder 4">
            <a:extLst>
              <a:ext uri="{FF2B5EF4-FFF2-40B4-BE49-F238E27FC236}">
                <a16:creationId xmlns:a16="http://schemas.microsoft.com/office/drawing/2014/main" id="{551AA403-E8FF-9495-436A-B09D07611720}"/>
              </a:ext>
            </a:extLst>
          </p:cNvPr>
          <p:cNvSpPr>
            <a:spLocks noGrp="1"/>
          </p:cNvSpPr>
          <p:nvPr>
            <p:ph type="body" idx="3"/>
          </p:nvPr>
        </p:nvSpPr>
        <p:spPr/>
        <p:txBody>
          <a:bodyPr/>
          <a:lstStyle/>
          <a:p>
            <a:endParaRPr lang="en-US"/>
          </a:p>
        </p:txBody>
      </p:sp>
      <p:pic>
        <p:nvPicPr>
          <p:cNvPr id="6" name="Picture 5">
            <a:extLst>
              <a:ext uri="{FF2B5EF4-FFF2-40B4-BE49-F238E27FC236}">
                <a16:creationId xmlns:a16="http://schemas.microsoft.com/office/drawing/2014/main" id="{5DF36786-7D9A-75F2-29F5-79DB114B7456}"/>
              </a:ext>
            </a:extLst>
          </p:cNvPr>
          <p:cNvPicPr>
            <a:picLocks noChangeAspect="1"/>
          </p:cNvPicPr>
          <p:nvPr/>
        </p:nvPicPr>
        <p:blipFill>
          <a:blip r:embed="rId2"/>
          <a:stretch>
            <a:fillRect/>
          </a:stretch>
        </p:blipFill>
        <p:spPr>
          <a:xfrm>
            <a:off x="655540" y="1713950"/>
            <a:ext cx="6096000" cy="2619238"/>
          </a:xfrm>
          <a:prstGeom prst="rect">
            <a:avLst/>
          </a:prstGeom>
        </p:spPr>
      </p:pic>
      <p:pic>
        <p:nvPicPr>
          <p:cNvPr id="7" name="Picture 6" descr="A comparison of a graph&#10;&#10;Description automatically generated">
            <a:extLst>
              <a:ext uri="{FF2B5EF4-FFF2-40B4-BE49-F238E27FC236}">
                <a16:creationId xmlns:a16="http://schemas.microsoft.com/office/drawing/2014/main" id="{7F893356-748A-E96F-79AD-57B96420CDB3}"/>
              </a:ext>
            </a:extLst>
          </p:cNvPr>
          <p:cNvPicPr>
            <a:picLocks noChangeAspect="1"/>
          </p:cNvPicPr>
          <p:nvPr/>
        </p:nvPicPr>
        <p:blipFill>
          <a:blip r:embed="rId3"/>
          <a:stretch>
            <a:fillRect/>
          </a:stretch>
        </p:blipFill>
        <p:spPr>
          <a:xfrm>
            <a:off x="4795500" y="4334235"/>
            <a:ext cx="6096000" cy="1747679"/>
          </a:xfrm>
          <a:prstGeom prst="rect">
            <a:avLst/>
          </a:prstGeom>
        </p:spPr>
      </p:pic>
    </p:spTree>
    <p:extLst>
      <p:ext uri="{BB962C8B-B14F-4D97-AF65-F5344CB8AC3E}">
        <p14:creationId xmlns:p14="http://schemas.microsoft.com/office/powerpoint/2010/main" val="1453695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49864-58D5-AF87-B200-1800878D27EE}"/>
              </a:ext>
            </a:extLst>
          </p:cNvPr>
          <p:cNvSpPr>
            <a:spLocks noGrp="1"/>
          </p:cNvSpPr>
          <p:nvPr>
            <p:ph type="body" idx="1"/>
          </p:nvPr>
        </p:nvSpPr>
        <p:spPr/>
        <p:txBody>
          <a:bodyPr/>
          <a:lstStyle/>
          <a:p>
            <a:r>
              <a:rPr lang="en-US" dirty="0"/>
              <a:t>Evaluation</a:t>
            </a:r>
          </a:p>
        </p:txBody>
      </p:sp>
      <p:sp>
        <p:nvSpPr>
          <p:cNvPr id="3" name="Text Placeholder 2">
            <a:extLst>
              <a:ext uri="{FF2B5EF4-FFF2-40B4-BE49-F238E27FC236}">
                <a16:creationId xmlns:a16="http://schemas.microsoft.com/office/drawing/2014/main" id="{E12C167C-EE92-4284-5090-BCA2A459F8D0}"/>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471D7542-8A0F-0B39-F8CD-E3AF362314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41</a:t>
            </a:fld>
            <a:endParaRPr lang="en-US"/>
          </a:p>
        </p:txBody>
      </p:sp>
      <p:sp>
        <p:nvSpPr>
          <p:cNvPr id="5" name="Text Placeholder 4">
            <a:extLst>
              <a:ext uri="{FF2B5EF4-FFF2-40B4-BE49-F238E27FC236}">
                <a16:creationId xmlns:a16="http://schemas.microsoft.com/office/drawing/2014/main" id="{92159D7E-9FA8-FFEC-39FE-C5CAD67992EE}"/>
              </a:ext>
            </a:extLst>
          </p:cNvPr>
          <p:cNvSpPr>
            <a:spLocks noGrp="1"/>
          </p:cNvSpPr>
          <p:nvPr>
            <p:ph type="body" idx="3"/>
          </p:nvPr>
        </p:nvSpPr>
        <p:spPr/>
        <p:txBody>
          <a:bodyPr/>
          <a:lstStyle/>
          <a:p>
            <a:endParaRPr lang="en-US"/>
          </a:p>
        </p:txBody>
      </p:sp>
      <p:pic>
        <p:nvPicPr>
          <p:cNvPr id="6" name="Picture 5">
            <a:extLst>
              <a:ext uri="{FF2B5EF4-FFF2-40B4-BE49-F238E27FC236}">
                <a16:creationId xmlns:a16="http://schemas.microsoft.com/office/drawing/2014/main" id="{BAE4031D-A00C-3645-CF4A-796B85E2491A}"/>
              </a:ext>
            </a:extLst>
          </p:cNvPr>
          <p:cNvPicPr>
            <a:picLocks noChangeAspect="1"/>
          </p:cNvPicPr>
          <p:nvPr/>
        </p:nvPicPr>
        <p:blipFill>
          <a:blip r:embed="rId2"/>
          <a:stretch>
            <a:fillRect/>
          </a:stretch>
        </p:blipFill>
        <p:spPr>
          <a:xfrm>
            <a:off x="654215" y="1859971"/>
            <a:ext cx="4068793" cy="2663156"/>
          </a:xfrm>
          <a:prstGeom prst="rect">
            <a:avLst/>
          </a:prstGeom>
        </p:spPr>
      </p:pic>
      <p:pic>
        <p:nvPicPr>
          <p:cNvPr id="7" name="Picture 6" descr="A graph with numbers and lines&#10;&#10;Description automatically generated">
            <a:extLst>
              <a:ext uri="{FF2B5EF4-FFF2-40B4-BE49-F238E27FC236}">
                <a16:creationId xmlns:a16="http://schemas.microsoft.com/office/drawing/2014/main" id="{FADF22C8-68EB-92BE-82DC-A0572EFB739C}"/>
              </a:ext>
            </a:extLst>
          </p:cNvPr>
          <p:cNvPicPr>
            <a:picLocks noChangeAspect="1"/>
          </p:cNvPicPr>
          <p:nvPr/>
        </p:nvPicPr>
        <p:blipFill>
          <a:blip r:embed="rId3"/>
          <a:stretch>
            <a:fillRect/>
          </a:stretch>
        </p:blipFill>
        <p:spPr>
          <a:xfrm>
            <a:off x="6159911" y="2825019"/>
            <a:ext cx="4845171" cy="3090809"/>
          </a:xfrm>
          <a:prstGeom prst="rect">
            <a:avLst/>
          </a:prstGeom>
        </p:spPr>
      </p:pic>
    </p:spTree>
    <p:extLst>
      <p:ext uri="{BB962C8B-B14F-4D97-AF65-F5344CB8AC3E}">
        <p14:creationId xmlns:p14="http://schemas.microsoft.com/office/powerpoint/2010/main" val="2793830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9660D1-F0F6-5410-75B6-402AD9C10FB3}"/>
              </a:ext>
            </a:extLst>
          </p:cNvPr>
          <p:cNvSpPr>
            <a:spLocks noGrp="1"/>
          </p:cNvSpPr>
          <p:nvPr>
            <p:ph type="body" idx="1"/>
          </p:nvPr>
        </p:nvSpPr>
        <p:spPr/>
        <p:txBody>
          <a:bodyPr/>
          <a:lstStyle/>
          <a:p>
            <a:r>
              <a:rPr lang="en-US" dirty="0"/>
              <a:t>Future</a:t>
            </a:r>
          </a:p>
        </p:txBody>
      </p:sp>
      <p:sp>
        <p:nvSpPr>
          <p:cNvPr id="3" name="Text Placeholder 2">
            <a:extLst>
              <a:ext uri="{FF2B5EF4-FFF2-40B4-BE49-F238E27FC236}">
                <a16:creationId xmlns:a16="http://schemas.microsoft.com/office/drawing/2014/main" id="{FB791466-0827-0D9E-6586-39376CFE4717}"/>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440AEB80-B49A-7B72-CE31-0BE36A799A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
        <p:nvSpPr>
          <p:cNvPr id="5" name="Text Placeholder 4">
            <a:extLst>
              <a:ext uri="{FF2B5EF4-FFF2-40B4-BE49-F238E27FC236}">
                <a16:creationId xmlns:a16="http://schemas.microsoft.com/office/drawing/2014/main" id="{996936A3-A0AC-C68C-E63A-256CAEF54534}"/>
              </a:ext>
            </a:extLst>
          </p:cNvPr>
          <p:cNvSpPr>
            <a:spLocks noGrp="1"/>
          </p:cNvSpPr>
          <p:nvPr>
            <p:ph type="body" idx="3"/>
          </p:nvPr>
        </p:nvSpPr>
        <p:spPr/>
        <p:txBody>
          <a:bodyPr>
            <a:normAutofit fontScale="77500" lnSpcReduction="20000"/>
          </a:bodyPr>
          <a:lstStyle/>
          <a:p>
            <a:pPr marL="571500" indent="-342900">
              <a:lnSpc>
                <a:spcPct val="150000"/>
              </a:lnSpc>
              <a:buFont typeface="Calibri"/>
              <a:buChar char="-"/>
            </a:pPr>
            <a:r>
              <a:rPr lang="en-US" dirty="0"/>
              <a:t>Support for emerging LLM architectures: As new variant architectures like multi-modal models, mixture of experts (</a:t>
            </a:r>
            <a:r>
              <a:rPr lang="en-US" dirty="0" err="1"/>
              <a:t>MoE</a:t>
            </a:r>
            <a:r>
              <a:rPr lang="en-US" dirty="0"/>
              <a:t>), and retrieval-augmented generation (RAG) continue to evolve, </a:t>
            </a:r>
            <a:r>
              <a:rPr lang="en-US" dirty="0" err="1"/>
              <a:t>LLMServingSim</a:t>
            </a:r>
            <a:r>
              <a:rPr lang="en-US" dirty="0"/>
              <a:t> could be further enhanced by integrating specialized support for these architectures. Improved scheduling strategies and system configurations tailored to these models would ensure more accurate simulations.</a:t>
            </a:r>
            <a:endParaRPr lang="en-US"/>
          </a:p>
          <a:p>
            <a:pPr marL="571500" indent="-342900">
              <a:lnSpc>
                <a:spcPct val="150000"/>
              </a:lnSpc>
              <a:buFont typeface="Calibri"/>
              <a:buChar char="-"/>
            </a:pPr>
            <a:r>
              <a:rPr lang="en-US" dirty="0"/>
              <a:t>Expanded integration with third-party hardware accelerators: While </a:t>
            </a:r>
            <a:r>
              <a:rPr lang="en-US" dirty="0" err="1"/>
              <a:t>LLMServingSim</a:t>
            </a:r>
            <a:r>
              <a:rPr lang="en-US" dirty="0"/>
              <a:t> already supports integration with various accelerators, future improvements could focus on expanding compatibility with more advanced computational storage solutions, such as </a:t>
            </a:r>
            <a:r>
              <a:rPr lang="en-US" dirty="0" err="1"/>
              <a:t>SmartSSDs</a:t>
            </a:r>
            <a:r>
              <a:rPr lang="en-US" dirty="0"/>
              <a:t>, and incorporating additional memory features like HDD and SSD storage to better simulate real-world systems.</a:t>
            </a:r>
          </a:p>
          <a:p>
            <a:endParaRPr lang="en-US" dirty="0"/>
          </a:p>
        </p:txBody>
      </p:sp>
    </p:spTree>
    <p:extLst>
      <p:ext uri="{BB962C8B-B14F-4D97-AF65-F5344CB8AC3E}">
        <p14:creationId xmlns:p14="http://schemas.microsoft.com/office/powerpoint/2010/main" val="374798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59CD1F-6ACE-D10C-80D0-FD8B54A69974}"/>
              </a:ext>
            </a:extLst>
          </p:cNvPr>
          <p:cNvSpPr txBox="1"/>
          <p:nvPr/>
        </p:nvSpPr>
        <p:spPr>
          <a:xfrm>
            <a:off x="5007292" y="2598220"/>
            <a:ext cx="217315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chemeClr val="bg1"/>
                </a:solidFill>
              </a:rPr>
              <a:t>Thanks</a:t>
            </a:r>
            <a:endParaRPr lang="en-US"/>
          </a:p>
        </p:txBody>
      </p:sp>
    </p:spTree>
    <p:extLst>
      <p:ext uri="{BB962C8B-B14F-4D97-AF65-F5344CB8AC3E}">
        <p14:creationId xmlns:p14="http://schemas.microsoft.com/office/powerpoint/2010/main" val="414931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306E7B8E-BF44-FAE0-64CA-73ABBB714383}"/>
              </a:ext>
            </a:extLst>
          </p:cNvPr>
          <p:cNvSpPr>
            <a:spLocks noGrp="1"/>
          </p:cNvSpPr>
          <p:nvPr>
            <p:ph type="body" idx="1"/>
          </p:nvPr>
        </p:nvSpPr>
        <p:spPr>
          <a:xfrm>
            <a:off x="654228" y="277803"/>
            <a:ext cx="10370191" cy="1189820"/>
          </a:xfrm>
        </p:spPr>
        <p:txBody>
          <a:bodyPr>
            <a:normAutofit/>
          </a:bodyPr>
          <a:lstStyle/>
          <a:p>
            <a:r>
              <a:rPr lang="en-US"/>
              <a:t>ASTRA-sim:</a:t>
            </a:r>
          </a:p>
          <a:p>
            <a:r>
              <a:rPr lang="en-US" sz="1600" dirty="0"/>
              <a:t>Aims to model the complete SW/HW codesign stack of distributed training systems. </a:t>
            </a:r>
          </a:p>
        </p:txBody>
      </p:sp>
      <p:sp>
        <p:nvSpPr>
          <p:cNvPr id="16" name="Text Placeholder 3">
            <a:extLst>
              <a:ext uri="{FF2B5EF4-FFF2-40B4-BE49-F238E27FC236}">
                <a16:creationId xmlns:a16="http://schemas.microsoft.com/office/drawing/2014/main" id="{80A2D161-13C2-D782-6EE6-6E43B72D1C99}"/>
              </a:ext>
            </a:extLst>
          </p:cNvPr>
          <p:cNvSpPr>
            <a:spLocks noGrp="1"/>
          </p:cNvSpPr>
          <p:nvPr>
            <p:ph type="body" idx="3"/>
          </p:nvPr>
        </p:nvSpPr>
        <p:spPr>
          <a:xfrm>
            <a:off x="550056" y="1468761"/>
            <a:ext cx="5546725" cy="4775918"/>
          </a:xfrm>
        </p:spPr>
        <p:txBody>
          <a:bodyPr/>
          <a:lstStyle/>
          <a:p>
            <a:pPr marL="571500" indent="-342900">
              <a:buFont typeface="Calibri"/>
              <a:buChar char="-"/>
            </a:pPr>
            <a:r>
              <a:rPr lang="en-US" dirty="0"/>
              <a:t>Workload: Implements the training loop</a:t>
            </a:r>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r>
              <a:rPr lang="en-US"/>
              <a:t>System: provides</a:t>
            </a:r>
            <a:r>
              <a:rPr lang="en-US" dirty="0"/>
              <a:t> various collective communication algorithm implementations (e.g., All-Reduce, All-to-All) and also manages pipelining and scheduling of </a:t>
            </a:r>
            <a:r>
              <a:rPr lang="en-US"/>
              <a:t>communication operations.</a:t>
            </a:r>
            <a:endParaRPr lang="en-US" dirty="0"/>
          </a:p>
          <a:p>
            <a:pPr marL="571500" indent="-342900">
              <a:buFont typeface="Calibri"/>
              <a:buChar char="-"/>
            </a:pPr>
            <a:endParaRPr lang="en-US" dirty="0"/>
          </a:p>
          <a:p>
            <a:pPr marL="571500" indent="-342900">
              <a:buFont typeface="Calibri"/>
              <a:buChar char="-"/>
            </a:pPr>
            <a:r>
              <a:rPr lang="en-US" dirty="0"/>
              <a:t>Network: The HW/SW components of the network and simulates the traffic issues by the system layer. </a:t>
            </a:r>
          </a:p>
        </p:txBody>
      </p:sp>
      <p:pic>
        <p:nvPicPr>
          <p:cNvPr id="7" name="Picture 6">
            <a:extLst>
              <a:ext uri="{FF2B5EF4-FFF2-40B4-BE49-F238E27FC236}">
                <a16:creationId xmlns:a16="http://schemas.microsoft.com/office/drawing/2014/main" id="{1574649C-F7F7-5198-58FB-101AE7FF174A}"/>
              </a:ext>
            </a:extLst>
          </p:cNvPr>
          <p:cNvPicPr>
            <a:picLocks noChangeAspect="1"/>
          </p:cNvPicPr>
          <p:nvPr/>
        </p:nvPicPr>
        <p:blipFill>
          <a:blip r:embed="rId2"/>
          <a:stretch>
            <a:fillRect/>
          </a:stretch>
        </p:blipFill>
        <p:spPr>
          <a:xfrm>
            <a:off x="6283968" y="2786808"/>
            <a:ext cx="4738687" cy="2321957"/>
          </a:xfrm>
          <a:prstGeom prst="rect">
            <a:avLst/>
          </a:prstGeom>
          <a:noFill/>
          <a:ln>
            <a:noFill/>
          </a:ln>
        </p:spPr>
      </p:pic>
      <p:sp>
        <p:nvSpPr>
          <p:cNvPr id="3" name="Text Placeholder 2">
            <a:extLst>
              <a:ext uri="{FF2B5EF4-FFF2-40B4-BE49-F238E27FC236}">
                <a16:creationId xmlns:a16="http://schemas.microsoft.com/office/drawing/2014/main" id="{94030139-DFCF-1CB3-A299-427FA667BF74}"/>
              </a:ext>
            </a:extLst>
          </p:cNvPr>
          <p:cNvSpPr>
            <a:spLocks noGrp="1"/>
          </p:cNvSpPr>
          <p:nvPr>
            <p:ph type="body" idx="5"/>
          </p:nvPr>
        </p:nvSpPr>
        <p:spPr>
          <a:xfrm>
            <a:off x="457200" y="6356350"/>
            <a:ext cx="8153400" cy="365125"/>
          </a:xfrm>
        </p:spPr>
        <p:txBody>
          <a:bodyPr wrap="square" anchor="ctr">
            <a:normAutofit fontScale="25000" lnSpcReduction="20000"/>
          </a:bodyPr>
          <a:lstStyle/>
          <a:p>
            <a:r>
              <a:rPr lang="en-US" sz="1000" dirty="0"/>
              <a:t>Figure Courtesy: Srinivas Sridharan (Meta)</a:t>
            </a:r>
          </a:p>
          <a:p>
            <a:r>
              <a:rPr lang="en-US" sz="1000" dirty="0"/>
              <a:t>SW- software HW- Hardware</a:t>
            </a:r>
          </a:p>
        </p:txBody>
      </p:sp>
      <p:sp>
        <p:nvSpPr>
          <p:cNvPr id="4" name="Slide Number Placeholder 3">
            <a:extLst>
              <a:ext uri="{FF2B5EF4-FFF2-40B4-BE49-F238E27FC236}">
                <a16:creationId xmlns:a16="http://schemas.microsoft.com/office/drawing/2014/main" id="{C7F491E2-5FDA-0ECF-D649-BBC229E5ADE4}"/>
              </a:ext>
            </a:extLst>
          </p:cNvPr>
          <p:cNvSpPr>
            <a:spLocks noGrp="1"/>
          </p:cNvSpPr>
          <p:nvPr>
            <p:ph type="sldNum" idx="12"/>
          </p:nvPr>
        </p:nvSpPr>
        <p:spPr>
          <a:xfrm>
            <a:off x="8610600" y="6356350"/>
            <a:ext cx="2743200" cy="365125"/>
          </a:xfrm>
        </p:spPr>
        <p:txBody>
          <a:bodyPr wrap="square" anchor="ct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5</a:t>
            </a:fld>
            <a:endParaRPr lang="en-US"/>
          </a:p>
        </p:txBody>
      </p:sp>
    </p:spTree>
    <p:extLst>
      <p:ext uri="{BB962C8B-B14F-4D97-AF65-F5344CB8AC3E}">
        <p14:creationId xmlns:p14="http://schemas.microsoft.com/office/powerpoint/2010/main" val="156711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951A4-86DD-A56F-BE3F-54BE049EC501}"/>
              </a:ext>
            </a:extLst>
          </p:cNvPr>
          <p:cNvSpPr>
            <a:spLocks noGrp="1"/>
          </p:cNvSpPr>
          <p:nvPr>
            <p:ph type="body" idx="1"/>
          </p:nvPr>
        </p:nvSpPr>
        <p:spPr/>
        <p:txBody>
          <a:bodyPr/>
          <a:lstStyle/>
          <a:p>
            <a:r>
              <a:rPr lang="en-US" dirty="0"/>
              <a:t>Background – Distributed Training </a:t>
            </a:r>
          </a:p>
        </p:txBody>
      </p:sp>
      <p:sp>
        <p:nvSpPr>
          <p:cNvPr id="3" name="Text Placeholder 2">
            <a:extLst>
              <a:ext uri="{FF2B5EF4-FFF2-40B4-BE49-F238E27FC236}">
                <a16:creationId xmlns:a16="http://schemas.microsoft.com/office/drawing/2014/main" id="{50731F18-77F1-9E44-7625-39EEBA886724}"/>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2814B425-A954-8649-E1A1-3D42107EF0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endParaRPr lang="en-US"/>
          </a:p>
        </p:txBody>
      </p:sp>
      <p:sp>
        <p:nvSpPr>
          <p:cNvPr id="5" name="Text Placeholder 4">
            <a:extLst>
              <a:ext uri="{FF2B5EF4-FFF2-40B4-BE49-F238E27FC236}">
                <a16:creationId xmlns:a16="http://schemas.microsoft.com/office/drawing/2014/main" id="{D29A07BC-5FEA-C3EB-47A0-7E887D302D53}"/>
              </a:ext>
            </a:extLst>
          </p:cNvPr>
          <p:cNvSpPr>
            <a:spLocks noGrp="1"/>
          </p:cNvSpPr>
          <p:nvPr>
            <p:ph type="body" idx="3"/>
          </p:nvPr>
        </p:nvSpPr>
        <p:spPr/>
        <p:txBody>
          <a:bodyPr>
            <a:normAutofit lnSpcReduction="10000"/>
          </a:bodyPr>
          <a:lstStyle/>
          <a:p>
            <a:pPr marL="571500" indent="-342900">
              <a:buFont typeface="Calibri"/>
              <a:buChar char="-"/>
            </a:pPr>
            <a:r>
              <a:rPr lang="en-US" dirty="0"/>
              <a:t>Parallelization Strategy</a:t>
            </a:r>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endParaRPr lang="en-US" dirty="0"/>
          </a:p>
          <a:p>
            <a:pPr marL="571500" indent="-342900">
              <a:buFont typeface="Calibri"/>
              <a:buChar char="-"/>
            </a:pPr>
            <a:r>
              <a:rPr lang="en-US" dirty="0"/>
              <a:t>Synchronous/Asynchronous Training</a:t>
            </a:r>
          </a:p>
          <a:p>
            <a:pPr marL="1028700" lvl="1" indent="-342900">
              <a:buSzPts val="2400"/>
              <a:buFont typeface="Courier New"/>
              <a:buChar char="o"/>
            </a:pPr>
            <a:r>
              <a:rPr lang="en-US" dirty="0">
                <a:solidFill>
                  <a:srgbClr val="13294B"/>
                </a:solidFill>
              </a:rPr>
              <a:t>Asynchronous: Suffers from the convergence problem and is more complex to implement and maintain.</a:t>
            </a:r>
          </a:p>
          <a:p>
            <a:pPr marL="1028700" lvl="1" indent="-342900">
              <a:buSzPts val="2400"/>
              <a:buFont typeface="Courier New"/>
              <a:buChar char="o"/>
            </a:pPr>
            <a:r>
              <a:rPr lang="en-US" dirty="0">
                <a:solidFill>
                  <a:srgbClr val="13294B"/>
                </a:solidFill>
              </a:rPr>
              <a:t>Synchronous: (Common Approach) All nodes work on their own data and synchronize the distributed information altogether before proceeding to next iteration, usually in the form of collective communications. </a:t>
            </a:r>
          </a:p>
        </p:txBody>
      </p:sp>
      <p:pic>
        <p:nvPicPr>
          <p:cNvPr id="6" name="Picture 5" descr="A diagram of a model&#10;&#10;Description automatically generated">
            <a:extLst>
              <a:ext uri="{FF2B5EF4-FFF2-40B4-BE49-F238E27FC236}">
                <a16:creationId xmlns:a16="http://schemas.microsoft.com/office/drawing/2014/main" id="{43ECC3CB-FA06-0E0C-C17C-0D6732BCDA58}"/>
              </a:ext>
            </a:extLst>
          </p:cNvPr>
          <p:cNvPicPr>
            <a:picLocks noChangeAspect="1"/>
          </p:cNvPicPr>
          <p:nvPr/>
        </p:nvPicPr>
        <p:blipFill>
          <a:blip r:embed="rId2"/>
          <a:stretch>
            <a:fillRect/>
          </a:stretch>
        </p:blipFill>
        <p:spPr>
          <a:xfrm>
            <a:off x="6516088" y="1562957"/>
            <a:ext cx="4837982" cy="2644551"/>
          </a:xfrm>
          <a:prstGeom prst="rect">
            <a:avLst/>
          </a:prstGeom>
        </p:spPr>
      </p:pic>
    </p:spTree>
    <p:extLst>
      <p:ext uri="{BB962C8B-B14F-4D97-AF65-F5344CB8AC3E}">
        <p14:creationId xmlns:p14="http://schemas.microsoft.com/office/powerpoint/2010/main" val="1557993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B7E188-017C-5214-0E3B-2B89B2045B45}"/>
              </a:ext>
            </a:extLst>
          </p:cNvPr>
          <p:cNvSpPr>
            <a:spLocks noGrp="1"/>
          </p:cNvSpPr>
          <p:nvPr>
            <p:ph type="body" idx="1"/>
          </p:nvPr>
        </p:nvSpPr>
        <p:spPr/>
        <p:txBody>
          <a:bodyPr/>
          <a:lstStyle/>
          <a:p>
            <a:r>
              <a:rPr lang="en-US" dirty="0"/>
              <a:t>Limitation of ASTRA-</a:t>
            </a:r>
            <a:r>
              <a:rPr lang="en-US" err="1"/>
              <a:t>smi</a:t>
            </a:r>
            <a:endParaRPr lang="en-US"/>
          </a:p>
          <a:p>
            <a:r>
              <a:rPr lang="en-US" sz="1600"/>
              <a:t>Limitation Because of time</a:t>
            </a:r>
            <a:endParaRPr lang="en-US" sz="1600" dirty="0"/>
          </a:p>
        </p:txBody>
      </p:sp>
      <p:sp>
        <p:nvSpPr>
          <p:cNvPr id="3" name="Text Placeholder 2">
            <a:extLst>
              <a:ext uri="{FF2B5EF4-FFF2-40B4-BE49-F238E27FC236}">
                <a16:creationId xmlns:a16="http://schemas.microsoft.com/office/drawing/2014/main" id="{E3215EB5-FD98-7E27-6275-CBEA5AFCA9DC}"/>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472F3783-F8F3-A969-4CDF-70B2FE508D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a:t>
            </a:fld>
            <a:endParaRPr lang="en-US"/>
          </a:p>
        </p:txBody>
      </p:sp>
      <p:sp>
        <p:nvSpPr>
          <p:cNvPr id="5" name="Text Placeholder 4">
            <a:extLst>
              <a:ext uri="{FF2B5EF4-FFF2-40B4-BE49-F238E27FC236}">
                <a16:creationId xmlns:a16="http://schemas.microsoft.com/office/drawing/2014/main" id="{0326F669-6341-85FD-4C40-3E9C00E2D408}"/>
              </a:ext>
            </a:extLst>
          </p:cNvPr>
          <p:cNvSpPr>
            <a:spLocks noGrp="1"/>
          </p:cNvSpPr>
          <p:nvPr>
            <p:ph type="body" idx="3"/>
          </p:nvPr>
        </p:nvSpPr>
        <p:spPr/>
        <p:txBody>
          <a:bodyPr/>
          <a:lstStyle/>
          <a:p>
            <a:pPr marL="571500" indent="-342900">
              <a:buFont typeface="Calibri"/>
              <a:buChar char="-"/>
            </a:pPr>
            <a:r>
              <a:rPr lang="en-US" dirty="0"/>
              <a:t>Ability to model arbitrary parallelisms</a:t>
            </a:r>
          </a:p>
          <a:p>
            <a:pPr marL="1028700" lvl="1" indent="-342900">
              <a:buClr>
                <a:srgbClr val="000000"/>
              </a:buClr>
              <a:buSzPts val="2400"/>
              <a:buFont typeface="Courier New"/>
              <a:buChar char="o"/>
            </a:pPr>
            <a:r>
              <a:rPr lang="en-US" dirty="0">
                <a:solidFill>
                  <a:srgbClr val="13294B"/>
                </a:solidFill>
              </a:rPr>
              <a:t>Software end, there are new parallelism strategies, like 3D-parallelism, FSDP, and </a:t>
            </a:r>
            <a:r>
              <a:rPr lang="en-US" dirty="0" err="1">
                <a:solidFill>
                  <a:srgbClr val="13294B"/>
                </a:solidFill>
              </a:rPr>
              <a:t>ZeRO</a:t>
            </a:r>
            <a:r>
              <a:rPr lang="en-US" dirty="0">
                <a:solidFill>
                  <a:srgbClr val="13294B"/>
                </a:solidFill>
              </a:rPr>
              <a:t>, which enable the training of large models, splitting datasets, parameters and optimizer state, while optimizing for communication. </a:t>
            </a:r>
          </a:p>
          <a:p>
            <a:pPr marL="571500" indent="-342900">
              <a:buFont typeface="Calibri"/>
              <a:buChar char="-"/>
            </a:pPr>
            <a:r>
              <a:rPr lang="en-US" dirty="0"/>
              <a:t>Ability to model multi-dimensional hierarchical networks</a:t>
            </a:r>
          </a:p>
          <a:p>
            <a:pPr marL="1028700" lvl="1" indent="-342900">
              <a:buClr>
                <a:srgbClr val="000000"/>
              </a:buClr>
              <a:buSzPts val="2400"/>
              <a:buFont typeface="Courier New"/>
              <a:buChar char="o"/>
            </a:pPr>
            <a:r>
              <a:rPr lang="en-US" dirty="0">
                <a:solidFill>
                  <a:srgbClr val="13294B"/>
                </a:solidFill>
              </a:rPr>
              <a:t>New multi-dimensional network topologies with hierarchical bandwidths to interconnect NPUs. </a:t>
            </a:r>
          </a:p>
          <a:p>
            <a:pPr marL="571500" indent="-342900">
              <a:buFont typeface="Calibri"/>
              <a:buChar char="-"/>
            </a:pPr>
            <a:r>
              <a:rPr lang="en-US" dirty="0"/>
              <a:t>Ability to model memory systems</a:t>
            </a:r>
          </a:p>
          <a:p>
            <a:pPr marL="1028700" lvl="1" indent="-342900">
              <a:buClr>
                <a:srgbClr val="000000"/>
              </a:buClr>
              <a:buSzPts val="2400"/>
              <a:buFont typeface="Courier New"/>
              <a:buChar char="o"/>
            </a:pPr>
            <a:r>
              <a:rPr lang="en-US" dirty="0">
                <a:solidFill>
                  <a:srgbClr val="13294B"/>
                </a:solidFill>
              </a:rPr>
              <a:t>Computing industry is now building a framework with a new network technology, compute express link (CXL).</a:t>
            </a:r>
          </a:p>
        </p:txBody>
      </p:sp>
    </p:spTree>
    <p:extLst>
      <p:ext uri="{BB962C8B-B14F-4D97-AF65-F5344CB8AC3E}">
        <p14:creationId xmlns:p14="http://schemas.microsoft.com/office/powerpoint/2010/main" val="2666091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6E974-D6B4-9E3B-CA93-9461895CCCC5}"/>
              </a:ext>
            </a:extLst>
          </p:cNvPr>
          <p:cNvSpPr>
            <a:spLocks noGrp="1"/>
          </p:cNvSpPr>
          <p:nvPr>
            <p:ph type="body" idx="1"/>
          </p:nvPr>
        </p:nvSpPr>
        <p:spPr/>
        <p:txBody>
          <a:bodyPr/>
          <a:lstStyle/>
          <a:p>
            <a:r>
              <a:rPr lang="en-US" dirty="0"/>
              <a:t>Overview: ASTRA-smi2.0</a:t>
            </a:r>
          </a:p>
        </p:txBody>
      </p:sp>
      <p:sp>
        <p:nvSpPr>
          <p:cNvPr id="3" name="Text Placeholder 2">
            <a:extLst>
              <a:ext uri="{FF2B5EF4-FFF2-40B4-BE49-F238E27FC236}">
                <a16:creationId xmlns:a16="http://schemas.microsoft.com/office/drawing/2014/main" id="{B25CFDDD-E9FF-4369-6636-1A89DC9ED7C4}"/>
              </a:ext>
            </a:extLst>
          </p:cNvPr>
          <p:cNvSpPr>
            <a:spLocks noGrp="1"/>
          </p:cNvSpPr>
          <p:nvPr>
            <p:ph type="body" idx="2"/>
          </p:nvPr>
        </p:nvSpPr>
        <p:spPr/>
        <p:txBody>
          <a:bodyPr/>
          <a:lstStyle/>
          <a:p>
            <a:endParaRPr lang="en-US"/>
          </a:p>
        </p:txBody>
      </p:sp>
      <p:sp>
        <p:nvSpPr>
          <p:cNvPr id="4" name="Slide Number Placeholder 3">
            <a:extLst>
              <a:ext uri="{FF2B5EF4-FFF2-40B4-BE49-F238E27FC236}">
                <a16:creationId xmlns:a16="http://schemas.microsoft.com/office/drawing/2014/main" id="{2F354939-18EB-B53A-89DC-BC8B2E9C8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a:t>
            </a:fld>
            <a:endParaRPr lang="en-US"/>
          </a:p>
        </p:txBody>
      </p:sp>
      <p:sp>
        <p:nvSpPr>
          <p:cNvPr id="5" name="Text Placeholder 4">
            <a:extLst>
              <a:ext uri="{FF2B5EF4-FFF2-40B4-BE49-F238E27FC236}">
                <a16:creationId xmlns:a16="http://schemas.microsoft.com/office/drawing/2014/main" id="{E5BBDFBA-E3A9-9F75-C780-66C9979A080A}"/>
              </a:ext>
            </a:extLst>
          </p:cNvPr>
          <p:cNvSpPr>
            <a:spLocks noGrp="1"/>
          </p:cNvSpPr>
          <p:nvPr>
            <p:ph type="body" idx="3"/>
          </p:nvPr>
        </p:nvSpPr>
        <p:spPr/>
        <p:txBody>
          <a:bodyPr/>
          <a:lstStyle/>
          <a:p>
            <a:endParaRPr lang="en-US"/>
          </a:p>
        </p:txBody>
      </p:sp>
      <p:pic>
        <p:nvPicPr>
          <p:cNvPr id="6" name="Picture 5" descr="A diagram of a software development&#10;&#10;Description automatically generated">
            <a:extLst>
              <a:ext uri="{FF2B5EF4-FFF2-40B4-BE49-F238E27FC236}">
                <a16:creationId xmlns:a16="http://schemas.microsoft.com/office/drawing/2014/main" id="{B04F2C3E-68C0-439F-1433-D2E4C2BBB371}"/>
              </a:ext>
            </a:extLst>
          </p:cNvPr>
          <p:cNvPicPr>
            <a:picLocks noChangeAspect="1"/>
          </p:cNvPicPr>
          <p:nvPr/>
        </p:nvPicPr>
        <p:blipFill>
          <a:blip r:embed="rId2"/>
          <a:stretch>
            <a:fillRect/>
          </a:stretch>
        </p:blipFill>
        <p:spPr>
          <a:xfrm>
            <a:off x="653215" y="1794559"/>
            <a:ext cx="10366075" cy="4114113"/>
          </a:xfrm>
          <a:prstGeom prst="rect">
            <a:avLst/>
          </a:prstGeom>
        </p:spPr>
      </p:pic>
    </p:spTree>
    <p:extLst>
      <p:ext uri="{BB962C8B-B14F-4D97-AF65-F5344CB8AC3E}">
        <p14:creationId xmlns:p14="http://schemas.microsoft.com/office/powerpoint/2010/main" val="263275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34831-5693-4BE1-3146-C7D19C487F76}"/>
              </a:ext>
            </a:extLst>
          </p:cNvPr>
          <p:cNvSpPr>
            <a:spLocks noGrp="1"/>
          </p:cNvSpPr>
          <p:nvPr>
            <p:ph type="body" idx="1"/>
          </p:nvPr>
        </p:nvSpPr>
        <p:spPr/>
        <p:txBody>
          <a:bodyPr/>
          <a:lstStyle/>
          <a:p>
            <a:r>
              <a:rPr lang="en-US" dirty="0"/>
              <a:t>Ability to model arbitrary parallelisms</a:t>
            </a:r>
            <a:endParaRPr lang="en-US" dirty="0">
              <a:solidFill>
                <a:srgbClr val="13294B"/>
              </a:solidFill>
            </a:endParaRPr>
          </a:p>
        </p:txBody>
      </p:sp>
      <p:sp>
        <p:nvSpPr>
          <p:cNvPr id="3" name="Text Placeholder 2">
            <a:extLst>
              <a:ext uri="{FF2B5EF4-FFF2-40B4-BE49-F238E27FC236}">
                <a16:creationId xmlns:a16="http://schemas.microsoft.com/office/drawing/2014/main" id="{73DF7ABE-BCB0-9F17-1B7E-DF3C3042C7A9}"/>
              </a:ext>
            </a:extLst>
          </p:cNvPr>
          <p:cNvSpPr>
            <a:spLocks noGrp="1"/>
          </p:cNvSpPr>
          <p:nvPr>
            <p:ph type="body" idx="2"/>
          </p:nvPr>
        </p:nvSpPr>
        <p:spPr/>
        <p:txBody>
          <a:bodyPr>
            <a:normAutofit lnSpcReduction="10000"/>
          </a:bodyPr>
          <a:lstStyle/>
          <a:p>
            <a:endParaRPr lang="en-US" dirty="0"/>
          </a:p>
        </p:txBody>
      </p:sp>
      <p:sp>
        <p:nvSpPr>
          <p:cNvPr id="4" name="Slide Number Placeholder 3">
            <a:extLst>
              <a:ext uri="{FF2B5EF4-FFF2-40B4-BE49-F238E27FC236}">
                <a16:creationId xmlns:a16="http://schemas.microsoft.com/office/drawing/2014/main" id="{FF17795B-32DC-DE8C-55CC-16B35D45E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9</a:t>
            </a:fld>
            <a:endParaRPr lang="en-US"/>
          </a:p>
        </p:txBody>
      </p:sp>
      <p:sp>
        <p:nvSpPr>
          <p:cNvPr id="5" name="Text Placeholder 4">
            <a:extLst>
              <a:ext uri="{FF2B5EF4-FFF2-40B4-BE49-F238E27FC236}">
                <a16:creationId xmlns:a16="http://schemas.microsoft.com/office/drawing/2014/main" id="{FFE921E2-527D-08BD-6F69-654D837E9C69}"/>
              </a:ext>
            </a:extLst>
          </p:cNvPr>
          <p:cNvSpPr>
            <a:spLocks noGrp="1"/>
          </p:cNvSpPr>
          <p:nvPr>
            <p:ph type="body" idx="3"/>
          </p:nvPr>
        </p:nvSpPr>
        <p:spPr/>
        <p:txBody>
          <a:bodyPr>
            <a:normAutofit/>
          </a:bodyPr>
          <a:lstStyle/>
          <a:p>
            <a:r>
              <a:rPr lang="en-US" dirty="0"/>
              <a:t>Does not support complex parallelization strategies such as pipeline parallelism. </a:t>
            </a:r>
          </a:p>
          <a:p>
            <a:pPr marL="571500" indent="-342900">
              <a:buFont typeface="Arial"/>
              <a:buChar char="•"/>
            </a:pPr>
            <a:r>
              <a:rPr lang="en-US" dirty="0"/>
              <a:t>ASTRA-smi assumes that all NPUs perform the same operation at the same time. </a:t>
            </a:r>
          </a:p>
          <a:p>
            <a:pPr marL="1028700" lvl="1" indent="-342900">
              <a:buClr>
                <a:srgbClr val="000000"/>
              </a:buClr>
              <a:buSzPts val="2400"/>
              <a:buFont typeface="Courier New"/>
              <a:buChar char="o"/>
            </a:pPr>
            <a:r>
              <a:rPr lang="en-US" dirty="0">
                <a:solidFill>
                  <a:srgbClr val="13294B"/>
                </a:solidFill>
              </a:rPr>
              <a:t>It will saves the in implementing data parallelism and model parallelism. </a:t>
            </a:r>
          </a:p>
          <a:p>
            <a:pPr marL="1028700" lvl="1" indent="-342900">
              <a:buClr>
                <a:srgbClr val="000000"/>
              </a:buClr>
              <a:buSzPts val="2400"/>
              <a:buFont typeface="Courier New"/>
              <a:buChar char="o"/>
            </a:pPr>
            <a:r>
              <a:rPr lang="en-US" dirty="0">
                <a:solidFill>
                  <a:srgbClr val="13294B"/>
                </a:solidFill>
              </a:rPr>
              <a:t>But it does not all pipeline parallelism as it requires executing different operation on each NPUs.</a:t>
            </a:r>
          </a:p>
          <a:p>
            <a:pPr marL="571500" indent="-342900">
              <a:lnSpc>
                <a:spcPct val="80000"/>
              </a:lnSpc>
              <a:buClr>
                <a:srgbClr val="13294B"/>
              </a:buClr>
              <a:buFont typeface="Arial,Sans-Serif"/>
              <a:buChar char="•"/>
            </a:pPr>
            <a:r>
              <a:rPr lang="en-US" dirty="0">
                <a:solidFill>
                  <a:srgbClr val="13294B"/>
                </a:solidFill>
              </a:rPr>
              <a:t>Also, parallelization strategies are tightly coupled with the frontend implementation of ASTRA-sim and implemented as separate training loops in the workload layer.</a:t>
            </a:r>
            <a:endParaRPr lang="en-US" dirty="0"/>
          </a:p>
          <a:p>
            <a:pPr marL="685800" lvl="1" indent="0">
              <a:buSzPts val="2400"/>
              <a:buNone/>
            </a:pPr>
            <a:endParaRPr lang="en-US" dirty="0">
              <a:solidFill>
                <a:srgbClr val="13294B"/>
              </a:solidFill>
            </a:endParaRPr>
          </a:p>
        </p:txBody>
      </p:sp>
    </p:spTree>
    <p:extLst>
      <p:ext uri="{BB962C8B-B14F-4D97-AF65-F5344CB8AC3E}">
        <p14:creationId xmlns:p14="http://schemas.microsoft.com/office/powerpoint/2010/main" val="3338450169"/>
      </p:ext>
    </p:extLst>
  </p:cSld>
  <p:clrMapOvr>
    <a:masterClrMapping/>
  </p:clrMapOvr>
</p:sld>
</file>

<file path=ppt/theme/theme1.xml><?xml version="1.0" encoding="utf-8"?>
<a:theme xmlns:a="http://schemas.openxmlformats.org/drawingml/2006/main"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3</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Bryan</dc:creator>
  <cp:revision>1050</cp:revision>
  <dcterms:created xsi:type="dcterms:W3CDTF">2022-06-14T14:37:32Z</dcterms:created>
  <dcterms:modified xsi:type="dcterms:W3CDTF">2024-09-30T13:55:47Z</dcterms:modified>
</cp:coreProperties>
</file>